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57" r:id="rId4"/>
    <p:sldId id="268" r:id="rId5"/>
    <p:sldId id="270" r:id="rId6"/>
    <p:sldId id="269" r:id="rId7"/>
    <p:sldId id="271" r:id="rId8"/>
    <p:sldId id="272" r:id="rId9"/>
    <p:sldId id="278" r:id="rId10"/>
    <p:sldId id="265" r:id="rId11"/>
    <p:sldId id="275" r:id="rId12"/>
    <p:sldId id="279" r:id="rId13"/>
    <p:sldId id="277" r:id="rId14"/>
    <p:sldId id="280" r:id="rId15"/>
    <p:sldId id="281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직사각형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선 연결선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직선 연결선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직사각형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타원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타원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타원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30" name="그림 29" descr="로고 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79912" y="6309320"/>
            <a:ext cx="1403648" cy="28025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9" name="직사각형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선 연결선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직선 연결선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직선 연결선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직사각형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타원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타원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타원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타원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타원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직선 연결선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6" name="날짜 개체 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직사각형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직선 연결선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타원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내용 개체 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1" name="날짜 개체 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3" name="바닥글 개체 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타원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직사각형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선 연결선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직선 연결선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직선 연결선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날짜 개체 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1" name="바닥글 개체 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선 연결선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6989A59-579F-452D-8AE9-6CEE3CE21BC0}" type="datetimeFigureOut">
              <a:rPr lang="ko-KR" altLang="en-US" smtClean="0"/>
              <a:pPr/>
              <a:t>2010-07-14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사각형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선 연결선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타원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44FC8D0-4543-4AE3-9823-C72D48E85C5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5" name="그림 14" descr="로고 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707904" y="6309320"/>
            <a:ext cx="1403648" cy="2802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1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1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1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제</a:t>
            </a:r>
            <a:r>
              <a:rPr lang="en-US" altLang="ko-KR" sz="4000" dirty="0" smtClean="0"/>
              <a:t>5</a:t>
            </a:r>
            <a:r>
              <a:rPr lang="ko-KR" altLang="en-US" sz="4000" dirty="0" smtClean="0"/>
              <a:t>장 정신분석  </a:t>
            </a:r>
            <a:endParaRPr lang="ko-KR" alt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980728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제</a:t>
            </a:r>
            <a:r>
              <a:rPr lang="en-US" altLang="ko-KR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</a:t>
            </a:r>
            <a:r>
              <a:rPr lang="ko-KR" alt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부 정신역동적 관점</a:t>
            </a:r>
            <a:endParaRPr lang="ko-KR" altLang="en-US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3. </a:t>
            </a:r>
            <a:r>
              <a:rPr lang="ko-KR" altLang="en-US" sz="3600" dirty="0" smtClean="0"/>
              <a:t>상담목표 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043510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l"/>
            </a:pPr>
            <a:r>
              <a:rPr lang="ko-KR" altLang="en-US" sz="2800" dirty="0" smtClean="0"/>
              <a:t>무의식을 의식화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왜곡되고 억압된 성적 욕구</a:t>
            </a:r>
            <a:endParaRPr lang="en-US" altLang="ko-KR" sz="2800" dirty="0" smtClean="0"/>
          </a:p>
          <a:p>
            <a:pPr marL="514350" indent="-514350">
              <a:buFont typeface="Wingdings" pitchFamily="2" charset="2"/>
              <a:buChar char="l"/>
            </a:pPr>
            <a:r>
              <a:rPr lang="ko-KR" altLang="en-US" sz="2800" dirty="0" smtClean="0"/>
              <a:t>전이의 해결 </a:t>
            </a:r>
            <a:endParaRPr lang="en-US" altLang="ko-KR" sz="2800" dirty="0" smtClean="0"/>
          </a:p>
          <a:p>
            <a:pPr marL="514350" indent="-514350">
              <a:buNone/>
            </a:pPr>
            <a:endParaRPr lang="en-US" altLang="ko-KR" sz="2800" dirty="0" smtClean="0"/>
          </a:p>
          <a:p>
            <a:pPr marL="514350" indent="-514350">
              <a:buFont typeface="Wingdings" pitchFamily="2" charset="2"/>
              <a:buChar char="l"/>
            </a:pPr>
            <a:r>
              <a:rPr lang="ko-KR" altLang="en-US" sz="2800" dirty="0" smtClean="0"/>
              <a:t>프로이트</a:t>
            </a:r>
            <a:endParaRPr lang="en-US" altLang="ko-K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smtClean="0"/>
              <a:t>신경증적 고통을 현실적 고통으로 </a:t>
            </a:r>
            <a:endParaRPr lang="en-US" altLang="ko-K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smtClean="0"/>
              <a:t>원초아가 있던 곳에 자아가 있도록 </a:t>
            </a:r>
            <a:endParaRPr lang="en-US" altLang="ko-K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sz="2800" dirty="0" smtClean="0"/>
              <a:t>정신건강 회복하여 사랑과 일을 할 수 있도록 </a:t>
            </a:r>
            <a:endParaRPr lang="en-US" altLang="ko-KR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4. </a:t>
            </a:r>
            <a:r>
              <a:rPr lang="ko-KR" altLang="en-US" sz="3600" dirty="0" smtClean="0"/>
              <a:t>상담과정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None/>
            </a:pPr>
            <a:r>
              <a:rPr lang="ko-KR" altLang="en-US" dirty="0" smtClean="0"/>
              <a:t>시작단계 </a:t>
            </a:r>
            <a:r>
              <a:rPr lang="en-US" altLang="ko-KR" dirty="0" smtClean="0"/>
              <a:t>(</a:t>
            </a:r>
            <a:r>
              <a:rPr lang="ko-KR" altLang="en-US" dirty="0" smtClean="0"/>
              <a:t>치료동맹</a:t>
            </a:r>
            <a:r>
              <a:rPr lang="en-US" altLang="ko-KR" dirty="0" smtClean="0"/>
              <a:t>) – </a:t>
            </a:r>
            <a:r>
              <a:rPr lang="ko-KR" altLang="en-US" dirty="0" smtClean="0"/>
              <a:t>중간단계</a:t>
            </a:r>
            <a:r>
              <a:rPr lang="en-US" altLang="ko-KR" dirty="0" smtClean="0"/>
              <a:t>(</a:t>
            </a:r>
            <a:r>
              <a:rPr lang="ko-KR" altLang="en-US" dirty="0" smtClean="0"/>
              <a:t>훈습</a:t>
            </a:r>
            <a:r>
              <a:rPr lang="en-US" altLang="ko-KR" dirty="0" smtClean="0"/>
              <a:t>)- </a:t>
            </a:r>
            <a:r>
              <a:rPr lang="ko-KR" altLang="en-US" dirty="0" smtClean="0"/>
              <a:t>종결단계</a:t>
            </a:r>
            <a:r>
              <a:rPr lang="en-US" altLang="ko-KR" dirty="0" smtClean="0"/>
              <a:t>(</a:t>
            </a:r>
            <a:r>
              <a:rPr lang="ko-KR" altLang="en-US" dirty="0" smtClean="0"/>
              <a:t>종결</a:t>
            </a:r>
            <a:r>
              <a:rPr lang="en-US" altLang="ko-KR" dirty="0" smtClean="0"/>
              <a:t>)</a:t>
            </a:r>
          </a:p>
          <a:p>
            <a:pPr marL="514350" indent="-514350">
              <a:lnSpc>
                <a:spcPct val="150000"/>
              </a:lnSpc>
              <a:buNone/>
            </a:pPr>
            <a:endParaRPr lang="en-US" altLang="ko-KR" sz="1000" dirty="0" smtClean="0"/>
          </a:p>
          <a:p>
            <a:pPr marL="514350" indent="-514350">
              <a:lnSpc>
                <a:spcPct val="150000"/>
              </a:lnSpc>
              <a:buNone/>
            </a:pPr>
            <a:endParaRPr lang="en-US" altLang="ko-KR" sz="1000" dirty="0" smtClean="0"/>
          </a:p>
          <a:p>
            <a:pPr marL="514350" indent="-51435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dirty="0" smtClean="0"/>
              <a:t>치료동맹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내담자</a:t>
            </a:r>
            <a:r>
              <a:rPr lang="ko-KR" altLang="en-US" dirty="0" smtClean="0"/>
              <a:t> 평가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치료계약  전이관계 형성 </a:t>
            </a:r>
            <a:r>
              <a:rPr lang="en-US" altLang="ko-KR" dirty="0" smtClean="0"/>
              <a:t>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dirty="0" smtClean="0"/>
              <a:t>      </a:t>
            </a:r>
            <a:r>
              <a:rPr lang="ko-KR" altLang="en-US" dirty="0" smtClean="0"/>
              <a:t>적합한 </a:t>
            </a:r>
            <a:r>
              <a:rPr lang="ko-KR" altLang="en-US" dirty="0" err="1" smtClean="0"/>
              <a:t>내담자</a:t>
            </a:r>
            <a:r>
              <a:rPr lang="en-US" altLang="ko-KR" dirty="0" smtClean="0"/>
              <a:t>: </a:t>
            </a:r>
            <a:r>
              <a:rPr lang="ko-KR" altLang="en-US" dirty="0" smtClean="0"/>
              <a:t>치료동맹 맺는 능력</a:t>
            </a:r>
            <a:r>
              <a:rPr lang="en-US" altLang="ko-KR" dirty="0" smtClean="0"/>
              <a:t>,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dirty="0" smtClean="0"/>
              <a:t>           </a:t>
            </a:r>
            <a:r>
              <a:rPr lang="ko-KR" altLang="en-US" dirty="0" smtClean="0"/>
              <a:t>충분한 시간과 경제력</a:t>
            </a:r>
            <a:r>
              <a:rPr lang="en-US" altLang="ko-KR" dirty="0" smtClean="0"/>
              <a:t>, </a:t>
            </a:r>
            <a:r>
              <a:rPr lang="ko-KR" altLang="en-US" dirty="0" smtClean="0"/>
              <a:t>퇴행 견딤</a:t>
            </a:r>
            <a:r>
              <a:rPr lang="en-US" altLang="ko-KR" dirty="0" smtClean="0"/>
              <a:t>,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dirty="0" smtClean="0"/>
              <a:t>           </a:t>
            </a:r>
            <a:r>
              <a:rPr lang="ko-KR" altLang="en-US" dirty="0" smtClean="0"/>
              <a:t>전이신경증형성</a:t>
            </a:r>
            <a:r>
              <a:rPr lang="en-US" altLang="ko-KR" dirty="0" smtClean="0"/>
              <a:t>,  </a:t>
            </a:r>
            <a:r>
              <a:rPr lang="ko-KR" altLang="en-US" dirty="0" smtClean="0"/>
              <a:t>환상과 현실구분능력 </a:t>
            </a:r>
            <a:r>
              <a:rPr lang="en-US" altLang="ko-KR" dirty="0" smtClean="0"/>
              <a:t>  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pic>
        <p:nvPicPr>
          <p:cNvPr id="4" name="Picture 4" descr="bd10627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000504"/>
            <a:ext cx="2286000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4. </a:t>
            </a:r>
            <a:r>
              <a:rPr lang="ko-KR" altLang="en-US" sz="3600" dirty="0" smtClean="0"/>
              <a:t>상담과정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ea"/>
              <a:buAutoNum type="circleNumDbPlain" startAt="2"/>
            </a:pPr>
            <a:r>
              <a:rPr lang="ko-KR" altLang="en-US" dirty="0" smtClean="0"/>
              <a:t>훈습</a:t>
            </a:r>
            <a:r>
              <a:rPr lang="en-US" altLang="ko-KR" dirty="0" smtClean="0"/>
              <a:t>: </a:t>
            </a:r>
            <a:r>
              <a:rPr lang="ko-KR" altLang="en-US" dirty="0" smtClean="0"/>
              <a:t>통찰을 변화로 이끄는 것을 방해하는  저항을 반복적이고 점진적으로 정교하게 탐색 </a:t>
            </a:r>
            <a:r>
              <a:rPr lang="en-US" altLang="ko-KR" dirty="0" smtClean="0"/>
              <a:t>(</a:t>
            </a:r>
            <a:r>
              <a:rPr lang="ko-KR" altLang="en-US" dirty="0" smtClean="0"/>
              <a:t>전이에 대한 통찰</a:t>
            </a:r>
            <a:r>
              <a:rPr lang="en-US" altLang="ko-KR" dirty="0" smtClean="0"/>
              <a:t>)</a:t>
            </a:r>
            <a:r>
              <a:rPr lang="ko-KR" altLang="en-US" dirty="0" smtClean="0"/>
              <a:t>  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dirty="0" smtClean="0"/>
              <a:t>      </a:t>
            </a:r>
            <a:r>
              <a:rPr lang="ko-KR" altLang="en-US" dirty="0" smtClean="0"/>
              <a:t>환자의 저항         </a:t>
            </a:r>
            <a:r>
              <a:rPr lang="en-US" altLang="ko-KR" dirty="0" smtClean="0"/>
              <a:t> </a:t>
            </a:r>
            <a:r>
              <a:rPr lang="ko-KR" altLang="en-US" dirty="0" smtClean="0"/>
              <a:t>분석자의 해석         </a:t>
            </a:r>
            <a:r>
              <a:rPr lang="en-US" altLang="ko-KR" dirty="0" smtClean="0"/>
              <a:t>  </a:t>
            </a:r>
            <a:r>
              <a:rPr lang="ko-KR" altLang="en-US" dirty="0" smtClean="0"/>
              <a:t>환자의 반응 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None/>
            </a:pPr>
            <a:endParaRPr lang="en-US" altLang="ko-KR" dirty="0" smtClean="0"/>
          </a:p>
          <a:p>
            <a:pPr marL="514350" indent="-514350">
              <a:lnSpc>
                <a:spcPct val="150000"/>
              </a:lnSpc>
              <a:buFont typeface="+mj-ea"/>
              <a:buAutoNum type="circleNumDbPlain" startAt="3"/>
            </a:pPr>
            <a:r>
              <a:rPr lang="ko-KR" altLang="en-US" dirty="0" smtClean="0"/>
              <a:t>종결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전이의 해결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분석의 목적 달성 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Font typeface="+mj-ea"/>
              <a:buAutoNum type="circleNumDbPlain" startAt="3"/>
            </a:pPr>
            <a:endParaRPr lang="en-US" altLang="ko-KR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dirty="0" smtClean="0"/>
              <a:t>  </a:t>
            </a:r>
            <a:endParaRPr lang="ko-KR" altLang="en-US" dirty="0"/>
          </a:p>
        </p:txBody>
      </p:sp>
      <p:pic>
        <p:nvPicPr>
          <p:cNvPr id="4" name="Picture 4" descr="bd10627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4000504"/>
            <a:ext cx="2286000" cy="2133600"/>
          </a:xfrm>
          <a:prstGeom prst="rect">
            <a:avLst/>
          </a:prstGeom>
          <a:noFill/>
        </p:spPr>
      </p:pic>
      <p:sp>
        <p:nvSpPr>
          <p:cNvPr id="5" name="오른쪽 화살표 4"/>
          <p:cNvSpPr/>
          <p:nvPr/>
        </p:nvSpPr>
        <p:spPr>
          <a:xfrm>
            <a:off x="2714612" y="2857496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>
            <a:off x="5429256" y="2857496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5. </a:t>
            </a:r>
            <a:r>
              <a:rPr lang="ko-KR" altLang="en-US" sz="3600" dirty="0" smtClean="0"/>
              <a:t>상담기법 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99176" cy="4873752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ko-KR" altLang="en-US" dirty="0" smtClean="0"/>
              <a:t>자유연상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최면술 포기</a:t>
            </a:r>
            <a:r>
              <a:rPr lang="en-US" altLang="ko-KR" dirty="0" smtClean="0"/>
              <a:t>,</a:t>
            </a:r>
            <a:r>
              <a:rPr lang="ko-KR" altLang="en-US" dirty="0" smtClean="0"/>
              <a:t> 무의식 </a:t>
            </a:r>
            <a:r>
              <a:rPr lang="ko-KR" altLang="en-US" dirty="0" err="1" smtClean="0"/>
              <a:t>탐구법</a:t>
            </a:r>
            <a:r>
              <a:rPr lang="ko-KR" altLang="en-US" dirty="0" smtClean="0"/>
              <a:t> 개발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내담자의 마음속에 떠오르는 생각을 검열하거나 판단하지 않고 모두 말하도록 함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ko-KR" altLang="en-US" dirty="0" smtClean="0"/>
              <a:t>꿈 분석</a:t>
            </a:r>
            <a:r>
              <a:rPr lang="en-US" altLang="ko-KR" dirty="0" smtClean="0"/>
              <a:t>: </a:t>
            </a:r>
            <a:r>
              <a:rPr lang="ko-KR" altLang="en-US" dirty="0" smtClean="0"/>
              <a:t>무의식에 이르는 왕도                                                </a:t>
            </a:r>
            <a:r>
              <a:rPr lang="ko-KR" altLang="en-US" dirty="0" err="1" smtClean="0"/>
              <a:t>현재몽</a:t>
            </a:r>
            <a:r>
              <a:rPr lang="en-US" altLang="ko-KR" dirty="0" smtClean="0"/>
              <a:t>: </a:t>
            </a:r>
            <a:r>
              <a:rPr lang="ko-KR" altLang="en-US" dirty="0" smtClean="0"/>
              <a:t>수면 중에도 검열을 유지하여 덜 위협이 되도록 유지              </a:t>
            </a:r>
            <a:r>
              <a:rPr lang="ko-KR" altLang="en-US" dirty="0" err="1" smtClean="0"/>
              <a:t>잠재몽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원초아의</a:t>
            </a:r>
            <a:r>
              <a:rPr lang="ko-KR" altLang="en-US" dirty="0" smtClean="0"/>
              <a:t> 억압된 충동   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arenR" startAt="3"/>
            </a:pPr>
            <a:r>
              <a:rPr lang="ko-KR" altLang="en-US" dirty="0" smtClean="0">
                <a:latin typeface="+mj-ea"/>
                <a:ea typeface="+mj-ea"/>
              </a:rPr>
              <a:t>정화</a:t>
            </a:r>
            <a:r>
              <a:rPr lang="en-US" altLang="ko-KR" dirty="0" smtClean="0">
                <a:latin typeface="+mj-ea"/>
                <a:ea typeface="+mj-ea"/>
              </a:rPr>
              <a:t>: </a:t>
            </a:r>
            <a:r>
              <a:rPr lang="ko-KR" altLang="en-US" dirty="0" smtClean="0">
                <a:latin typeface="+mj-ea"/>
                <a:ea typeface="+mj-ea"/>
              </a:rPr>
              <a:t>히스테리 증세는 매우 고통스러운 기억과 연관된 방출되지 못한 다량의 정서 때문</a:t>
            </a:r>
            <a:r>
              <a:rPr lang="en-US" altLang="ko-KR" dirty="0" smtClean="0">
                <a:latin typeface="+mj-ea"/>
                <a:ea typeface="+mj-ea"/>
              </a:rPr>
              <a:t>, Cathartic abreaction(</a:t>
            </a:r>
            <a:r>
              <a:rPr lang="ko-KR" altLang="en-US" dirty="0" smtClean="0">
                <a:latin typeface="+mj-ea"/>
                <a:ea typeface="+mj-ea"/>
              </a:rPr>
              <a:t>정화적 소산</a:t>
            </a:r>
            <a:r>
              <a:rPr lang="en-US" altLang="ko-KR" dirty="0" smtClean="0">
                <a:latin typeface="+mj-ea"/>
                <a:ea typeface="+mj-ea"/>
              </a:rPr>
              <a:t>)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5. </a:t>
            </a:r>
            <a:r>
              <a:rPr lang="ko-KR" altLang="en-US" sz="3600" dirty="0" smtClean="0"/>
              <a:t>상담기법 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 startAt="4"/>
            </a:pPr>
            <a:r>
              <a:rPr lang="ko-KR" altLang="en-US" dirty="0" smtClean="0"/>
              <a:t>전이와 역전이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전이를 </a:t>
            </a:r>
            <a:r>
              <a:rPr lang="en-US" altLang="ko-KR" dirty="0" smtClean="0"/>
              <a:t> </a:t>
            </a:r>
            <a:r>
              <a:rPr lang="ko-KR" altLang="en-US" dirty="0" smtClean="0"/>
              <a:t>유도하고 전이를 해결하는 작업수행        </a:t>
            </a:r>
            <a:r>
              <a:rPr lang="ko-KR" altLang="en-US" dirty="0" smtClean="0">
                <a:solidFill>
                  <a:srgbClr val="0070C0"/>
                </a:solidFill>
              </a:rPr>
              <a:t>전이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인생초기의  의미 있는 대상과의 관계에서  억압 된 무의식적</a:t>
            </a:r>
            <a:r>
              <a:rPr lang="en-US" altLang="ko-KR" dirty="0" smtClean="0"/>
              <a:t> </a:t>
            </a:r>
            <a:r>
              <a:rPr lang="ko-KR" altLang="en-US" dirty="0" smtClean="0"/>
              <a:t>감정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신념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욕망을  </a:t>
            </a:r>
            <a:r>
              <a:rPr lang="ko-KR" altLang="en-US" dirty="0" err="1" smtClean="0"/>
              <a:t>치료자에게</a:t>
            </a:r>
            <a:r>
              <a:rPr lang="ko-KR" altLang="en-US" dirty="0" smtClean="0"/>
              <a:t>  투사 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dirty="0" smtClean="0"/>
              <a:t>     </a:t>
            </a:r>
            <a:r>
              <a:rPr lang="ko-KR" altLang="en-US" dirty="0" smtClean="0"/>
              <a:t>이전의 대상과의 관계에서 비롯된 감정과 현재의 감정 구별하고  내담자의 잘못된 인식과  잘못된 해석 수정</a:t>
            </a:r>
            <a:r>
              <a:rPr lang="en-US" altLang="ko-KR" dirty="0" smtClean="0"/>
              <a:t>: </a:t>
            </a:r>
            <a:r>
              <a:rPr lang="ko-KR" altLang="en-US" dirty="0" smtClean="0"/>
              <a:t>왜곡된  관계 변화시킴        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dirty="0" smtClean="0">
                <a:solidFill>
                  <a:srgbClr val="0070C0"/>
                </a:solidFill>
              </a:rPr>
              <a:t>     역전이</a:t>
            </a:r>
            <a:r>
              <a:rPr lang="en-US" altLang="ko-KR" dirty="0" smtClean="0"/>
              <a:t>: </a:t>
            </a:r>
            <a:r>
              <a:rPr lang="ko-KR" altLang="en-US" dirty="0" smtClean="0"/>
              <a:t> 치료자가 </a:t>
            </a:r>
            <a:r>
              <a:rPr lang="ko-KR" altLang="en-US" dirty="0" err="1" smtClean="0"/>
              <a:t>내담자에게</a:t>
            </a:r>
            <a:r>
              <a:rPr lang="ko-KR" altLang="en-US" dirty="0" smtClean="0"/>
              <a:t> 일으키는 전이현상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5. </a:t>
            </a:r>
            <a:r>
              <a:rPr lang="ko-KR" altLang="en-US" sz="3600" dirty="0" smtClean="0"/>
              <a:t>상담기법 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 startAt="5"/>
            </a:pPr>
            <a:r>
              <a:rPr lang="ko-KR" altLang="en-US" dirty="0" smtClean="0"/>
              <a:t>저항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내담자가 느끼는  불안의  위협 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저항을 통해          저항의  주요 이유</a:t>
            </a:r>
            <a:r>
              <a:rPr lang="en-US" altLang="ko-KR" dirty="0" smtClean="0"/>
              <a:t>:  </a:t>
            </a:r>
            <a:r>
              <a:rPr lang="ko-KR" altLang="en-US" dirty="0" smtClean="0"/>
              <a:t>변화에 대한 두려움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무의식적 소원 충족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무의식적 갈등 직시의 두려움 </a:t>
            </a:r>
            <a:endParaRPr lang="en-US" altLang="ko-KR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arenR" startAt="5"/>
            </a:pPr>
            <a:endParaRPr lang="en-US" altLang="ko-KR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arenR" startAt="5"/>
            </a:pPr>
            <a:r>
              <a:rPr lang="ko-KR" altLang="en-US" dirty="0" smtClean="0"/>
              <a:t>해석 </a:t>
            </a:r>
            <a:r>
              <a:rPr lang="en-US" altLang="ko-KR" dirty="0" smtClean="0"/>
              <a:t>: </a:t>
            </a:r>
            <a:r>
              <a:rPr lang="ko-KR" altLang="en-US" smtClean="0"/>
              <a:t>자유연상과 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중상 전이 등의 의미를 깨닫도록 통찰을 얻게 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상담 후기에 사용         </a:t>
            </a:r>
            <a:endParaRPr lang="en-US" altLang="ko-K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ko-KR" altLang="en-US" dirty="0" smtClean="0"/>
              <a:t>우리가 알고 있는 의식의 영역은 빙산의 일각에 불과하다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- </a:t>
            </a:r>
            <a:r>
              <a:rPr lang="ko-KR" altLang="en-US" dirty="0" smtClean="0"/>
              <a:t>프로이트</a:t>
            </a:r>
            <a:r>
              <a:rPr lang="en-US" altLang="ko-KR" dirty="0" smtClean="0"/>
              <a:t>-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1. </a:t>
            </a:r>
            <a:r>
              <a:rPr lang="ko-KR" altLang="en-US" sz="3600" dirty="0" smtClean="0"/>
              <a:t>인간관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생물학적 존재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삶의 본능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 </a:t>
            </a:r>
            <a:r>
              <a:rPr lang="ko-KR" altLang="en-US" sz="2800" dirty="0" err="1" smtClean="0"/>
              <a:t>리비도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갈등의 존재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자아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초자아</a:t>
            </a:r>
            <a:r>
              <a:rPr lang="en-US" altLang="ko-KR" sz="2800" dirty="0" smtClean="0"/>
              <a:t>, </a:t>
            </a:r>
            <a:r>
              <a:rPr lang="ko-KR" altLang="en-US" sz="2800" dirty="0" err="1" smtClean="0"/>
              <a:t>원초아의</a:t>
            </a:r>
            <a:r>
              <a:rPr lang="ko-KR" altLang="en-US" sz="2800" dirty="0" smtClean="0"/>
              <a:t> 갈등</a:t>
            </a:r>
            <a:endParaRPr lang="en-US" altLang="ko-KR" sz="2800" dirty="0" smtClean="0"/>
          </a:p>
          <a:p>
            <a:pPr marL="514350" indent="-514350">
              <a:buNone/>
            </a:pPr>
            <a:r>
              <a:rPr lang="en-US" altLang="ko-KR" sz="2800" dirty="0" smtClean="0"/>
              <a:t>     </a:t>
            </a:r>
            <a:r>
              <a:rPr lang="en-US" altLang="ko-KR" sz="2800" dirty="0" err="1" smtClean="0"/>
              <a:t>plato</a:t>
            </a:r>
            <a:r>
              <a:rPr lang="ko-KR" altLang="en-US" sz="2800" dirty="0" smtClean="0"/>
              <a:t>의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비유</a:t>
            </a:r>
            <a:r>
              <a:rPr lang="en-US" altLang="ko-KR" sz="2800" dirty="0" smtClean="0"/>
              <a:t>  </a:t>
            </a:r>
            <a:r>
              <a:rPr lang="ko-KR" altLang="en-US" sz="2800" dirty="0" err="1" smtClean="0"/>
              <a:t>거친말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욕구</a:t>
            </a:r>
            <a:r>
              <a:rPr lang="en-US" altLang="ko-KR" sz="2800" dirty="0" smtClean="0"/>
              <a:t>(appetite), </a:t>
            </a:r>
            <a:r>
              <a:rPr lang="ko-KR" altLang="en-US" sz="2800" dirty="0" err="1" smtClean="0"/>
              <a:t>원초아</a:t>
            </a:r>
            <a:endParaRPr lang="en-US" altLang="ko-KR" sz="2800" dirty="0" smtClean="0"/>
          </a:p>
          <a:p>
            <a:pPr marL="514350" indent="-514350">
              <a:buNone/>
            </a:pPr>
            <a:r>
              <a:rPr lang="en-US" altLang="ko-KR" sz="2800" dirty="0" smtClean="0"/>
              <a:t>                         </a:t>
            </a:r>
            <a:r>
              <a:rPr lang="ko-KR" altLang="en-US" sz="2800" dirty="0" err="1" smtClean="0"/>
              <a:t>순종말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영혼</a:t>
            </a:r>
            <a:r>
              <a:rPr lang="en-US" altLang="ko-KR" sz="2800" dirty="0" smtClean="0"/>
              <a:t>(spirit), </a:t>
            </a:r>
            <a:r>
              <a:rPr lang="ko-KR" altLang="en-US" sz="2800" dirty="0" smtClean="0"/>
              <a:t>초자아</a:t>
            </a:r>
            <a:r>
              <a:rPr lang="en-US" altLang="ko-KR" sz="2800" dirty="0" smtClean="0"/>
              <a:t> </a:t>
            </a:r>
          </a:p>
          <a:p>
            <a:pPr marL="514350" indent="-514350">
              <a:buNone/>
            </a:pPr>
            <a:r>
              <a:rPr lang="en-US" altLang="ko-KR" sz="2800" dirty="0" smtClean="0"/>
              <a:t>                         </a:t>
            </a:r>
            <a:r>
              <a:rPr lang="ko-KR" altLang="en-US" sz="2800" dirty="0" smtClean="0"/>
              <a:t>마부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이성</a:t>
            </a:r>
            <a:r>
              <a:rPr lang="en-US" altLang="ko-KR" sz="2800" dirty="0" smtClean="0"/>
              <a:t>(reason), </a:t>
            </a:r>
            <a:r>
              <a:rPr lang="ko-KR" altLang="en-US" sz="2800" dirty="0" smtClean="0"/>
              <a:t>자아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결정론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무의식적 동기에 의해 인간행동결정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비관론적 존재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삶과 죽음의 본능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endParaRPr lang="ko-KR" alt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2. </a:t>
            </a:r>
            <a:r>
              <a:rPr lang="ko-KR" altLang="en-US" sz="3600" dirty="0" smtClean="0"/>
              <a:t>주요개념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28596" y="1500174"/>
            <a:ext cx="7786742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ko-KR" altLang="en-US" sz="3200" dirty="0" smtClean="0"/>
              <a:t>성격구조 </a:t>
            </a:r>
            <a:endParaRPr lang="en-US" altLang="ko-KR" sz="3200" dirty="0" smtClean="0"/>
          </a:p>
          <a:p>
            <a:pPr marL="514350" indent="-514350">
              <a:lnSpc>
                <a:spcPct val="150000"/>
              </a:lnSpc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lnSpc>
                <a:spcPct val="150000"/>
              </a:lnSpc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lnSpc>
                <a:spcPct val="150000"/>
              </a:lnSpc>
              <a:buNone/>
            </a:pPr>
            <a:endParaRPr lang="en-US" altLang="ko-KR" dirty="0" smtClean="0"/>
          </a:p>
          <a:p>
            <a:pPr marL="514350" indent="-514350">
              <a:lnSpc>
                <a:spcPct val="150000"/>
              </a:lnSpc>
              <a:buNone/>
            </a:pPr>
            <a:endParaRPr lang="ko-KR" altLang="en-US" sz="28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4607" y="1643050"/>
            <a:ext cx="5340505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2. </a:t>
            </a:r>
            <a:r>
              <a:rPr lang="ko-KR" altLang="en-US" sz="3600" dirty="0" smtClean="0"/>
              <a:t>주요개념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28596" y="1500174"/>
            <a:ext cx="7786742" cy="4873752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ko-KR" altLang="en-US" sz="3200" dirty="0" smtClean="0"/>
              <a:t>성격구조</a:t>
            </a:r>
            <a:endParaRPr lang="en-US" altLang="ko-KR" sz="32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3300" b="1" dirty="0" err="1" smtClean="0"/>
              <a:t>원초아</a:t>
            </a:r>
            <a:r>
              <a:rPr lang="en-US" altLang="ko-KR" sz="3300" b="1" dirty="0" smtClean="0"/>
              <a:t>:</a:t>
            </a:r>
            <a:r>
              <a:rPr lang="en-US" altLang="ko-KR" sz="3000" b="1" dirty="0" smtClean="0"/>
              <a:t> </a:t>
            </a:r>
            <a:endParaRPr lang="en-US" altLang="ko-KR" sz="30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sz="3000" dirty="0" smtClean="0"/>
              <a:t>      유전적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본능의 지배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즉각적 만족 추구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쾌락의 원리</a:t>
            </a:r>
            <a:endParaRPr lang="en-US" altLang="ko-KR" sz="30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3300" b="1" dirty="0" smtClean="0"/>
              <a:t>자아</a:t>
            </a:r>
            <a:r>
              <a:rPr lang="en-US" altLang="ko-KR" sz="3000" b="1" dirty="0" smtClean="0"/>
              <a:t>: </a:t>
            </a:r>
            <a:r>
              <a:rPr lang="ko-KR" altLang="en-US" sz="3000" dirty="0" smtClean="0"/>
              <a:t> </a:t>
            </a:r>
            <a:endParaRPr lang="en-US" altLang="ko-KR" sz="30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sz="3000" dirty="0" smtClean="0"/>
              <a:t>       </a:t>
            </a:r>
            <a:r>
              <a:rPr lang="ko-KR" altLang="en-US" sz="3000" dirty="0" err="1" smtClean="0"/>
              <a:t>원초아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초자아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현실의 영향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현실의 원리</a:t>
            </a:r>
            <a:r>
              <a:rPr lang="en-US" altLang="ko-KR" sz="3000" dirty="0" smtClean="0"/>
              <a:t> </a:t>
            </a:r>
            <a:r>
              <a:rPr lang="ko-KR" altLang="en-US" sz="3000" dirty="0" smtClean="0"/>
              <a:t>   </a:t>
            </a:r>
            <a:endParaRPr lang="en-US" altLang="ko-KR" sz="30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3300" b="1" dirty="0" smtClean="0"/>
              <a:t>초자아</a:t>
            </a:r>
            <a:r>
              <a:rPr lang="en-US" altLang="ko-KR" sz="3000" b="1" dirty="0" smtClean="0"/>
              <a:t>: </a:t>
            </a:r>
            <a:endParaRPr lang="en-US" altLang="ko-KR" sz="30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sz="3000" dirty="0" smtClean="0"/>
              <a:t>      도덕적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사회적 판단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사회적 학습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내면화</a:t>
            </a:r>
            <a:r>
              <a:rPr lang="en-US" altLang="ko-KR" sz="3000" dirty="0" smtClean="0"/>
              <a:t>, </a:t>
            </a:r>
            <a:r>
              <a:rPr lang="ko-KR" altLang="en-US" sz="3000" dirty="0" smtClean="0"/>
              <a:t>도덕 원리</a:t>
            </a:r>
            <a:r>
              <a:rPr lang="ko-KR" altLang="en-US" sz="3000" dirty="0" smtClean="0">
                <a:latin typeface="+mn-ea"/>
              </a:rPr>
              <a:t> 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2. </a:t>
            </a:r>
            <a:r>
              <a:rPr lang="ko-KR" altLang="en-US" sz="3600" dirty="0" smtClean="0"/>
              <a:t>주요개념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7858180" cy="4873752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150000"/>
              </a:lnSpc>
              <a:buAutoNum type="arabicParenR" startAt="2"/>
            </a:pPr>
            <a:r>
              <a:rPr lang="ko-KR" altLang="en-US" sz="3200" dirty="0" smtClean="0"/>
              <a:t>불안</a:t>
            </a:r>
            <a:endParaRPr lang="en-US" altLang="ko-KR" sz="32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en-US" altLang="ko-KR" sz="2800" dirty="0" smtClean="0"/>
              <a:t> </a:t>
            </a:r>
            <a:r>
              <a:rPr lang="ko-KR" altLang="en-US" sz="2800" dirty="0" smtClean="0"/>
              <a:t>자아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초자아</a:t>
            </a:r>
            <a:r>
              <a:rPr lang="en-US" altLang="ko-KR" sz="2800" dirty="0" smtClean="0"/>
              <a:t>, </a:t>
            </a:r>
            <a:r>
              <a:rPr lang="ko-KR" altLang="en-US" sz="2800" dirty="0" err="1" smtClean="0"/>
              <a:t>원초아</a:t>
            </a:r>
            <a:r>
              <a:rPr lang="ko-KR" altLang="en-US" sz="2800" dirty="0" smtClean="0"/>
              <a:t> 간의 갈등으로 불안경험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sz="2800" dirty="0" smtClean="0"/>
              <a:t> 자아에게 닥친 위험을 알리는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신호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현실적  불안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자아가 현실을 지각하여 실제적 위험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신경증적 불안</a:t>
            </a:r>
            <a:r>
              <a:rPr lang="en-US" altLang="ko-KR" sz="2800" dirty="0" smtClean="0"/>
              <a:t>:  </a:t>
            </a:r>
            <a:r>
              <a:rPr lang="ko-KR" altLang="en-US" sz="2800" dirty="0" err="1" smtClean="0"/>
              <a:t>원초아의</a:t>
            </a:r>
            <a:r>
              <a:rPr lang="ko-KR" altLang="en-US" sz="2800" dirty="0" smtClean="0"/>
              <a:t> 충동이 의식으로 분출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도덕적  불안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양심에 대한</a:t>
            </a:r>
            <a:r>
              <a:rPr lang="en-US" altLang="ko-KR" sz="2800" dirty="0" smtClean="0"/>
              <a:t> </a:t>
            </a:r>
            <a:r>
              <a:rPr lang="ko-KR" altLang="en-US" sz="2800" dirty="0" smtClean="0"/>
              <a:t>두려움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수치심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죄의식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도덕적 원칙의 위배로 인한 두려움  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2. </a:t>
            </a:r>
            <a:r>
              <a:rPr lang="ko-KR" altLang="en-US" sz="3600" dirty="0" smtClean="0"/>
              <a:t>주요개념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7858180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 startAt="3"/>
            </a:pPr>
            <a:r>
              <a:rPr lang="en-US" altLang="ko-KR" sz="3200" dirty="0" smtClean="0"/>
              <a:t> </a:t>
            </a:r>
            <a:r>
              <a:rPr lang="ko-KR" altLang="en-US" sz="3200" dirty="0" smtClean="0"/>
              <a:t>방어기제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sz="2800" dirty="0" smtClean="0"/>
              <a:t>갈등으로 야기된  불안으로부터  자신을 보호하기  위해 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sz="2800" dirty="0" smtClean="0"/>
              <a:t>고통에서 보호하는 유용한 목적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충동적으로 사용하면 병리적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800" dirty="0" smtClean="0"/>
              <a:t>방어기제의 종류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승화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퇴행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억압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합리화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투사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부정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반동형성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 전위</a:t>
            </a:r>
            <a:r>
              <a:rPr lang="en-US" altLang="ko-KR" sz="2800" dirty="0" smtClean="0"/>
              <a:t>,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2. </a:t>
            </a:r>
            <a:r>
              <a:rPr lang="ko-KR" altLang="en-US" sz="3600" dirty="0" smtClean="0"/>
              <a:t>주요개념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7858180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arenR" startAt="4"/>
            </a:pPr>
            <a:r>
              <a:rPr lang="ko-KR" altLang="en-US" sz="3200" dirty="0" smtClean="0"/>
              <a:t>심리성적 발달 단계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None/>
            </a:pPr>
            <a:r>
              <a:rPr lang="ko-KR" altLang="en-US" sz="2800" dirty="0" smtClean="0"/>
              <a:t>     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+mj-ea"/>
              <a:buAutoNum type="circleNumDbPlain"/>
            </a:pPr>
            <a:endParaRPr lang="en-US" altLang="ko-KR" sz="2800" dirty="0" smtClean="0"/>
          </a:p>
        </p:txBody>
      </p:sp>
      <p:sp>
        <p:nvSpPr>
          <p:cNvPr id="5" name="내용 개체 틀 4"/>
          <p:cNvSpPr txBox="1">
            <a:spLocks/>
          </p:cNvSpPr>
          <p:nvPr/>
        </p:nvSpPr>
        <p:spPr bwMode="auto">
          <a:xfrm>
            <a:off x="457200" y="2143116"/>
            <a:ext cx="8686800" cy="45259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HY헤드라인M" pitchFamily="18" charset="-127"/>
                <a:cs typeface="+mn-cs"/>
              </a:rPr>
              <a:t>1</a:t>
            </a:r>
            <a:r>
              <a:rPr kumimoji="0" lang="ko-KR" alt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</a:rPr>
              <a:t>구</a:t>
            </a:r>
            <a:r>
              <a:rPr kumimoji="0" lang="ko-KR" alt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강기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(oral stage): 0~1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세 </a:t>
            </a: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입을 통해 만족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빨고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삼키고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씹고 등 </a:t>
            </a: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    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+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구강수용적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낙관론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의존적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과도한 신뢰   </a:t>
            </a: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     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-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구강공격적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비관론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공격적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논쟁적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비꼬기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타인이용 </a:t>
            </a:r>
            <a:endParaRPr kumimoji="0" lang="en-US" altLang="ko-KR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cs typeface="+mn-cs"/>
            </a:endParaRP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cs typeface="+mn-cs"/>
            </a:endParaRP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</a:t>
            </a:r>
            <a:r>
              <a:rPr kumimoji="0" lang="ko-KR" alt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항문기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(anal stage): 1~3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세 </a:t>
            </a: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항문을 통한 만족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배변훈련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배설과 보유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(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만족지연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)       </a:t>
            </a: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+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항문보유성격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고집 세고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구두쇠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지나친 청결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시간엄수 </a:t>
            </a:r>
          </a:p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-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항문공격성격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잔인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파괴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난폭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적개심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불결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2. </a:t>
            </a:r>
            <a:r>
              <a:rPr lang="ko-KR" altLang="en-US" sz="3600" dirty="0" smtClean="0"/>
              <a:t>주요개념 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500034" y="1285860"/>
            <a:ext cx="7858180" cy="487375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None/>
            </a:pPr>
            <a:r>
              <a:rPr lang="ko-KR" altLang="en-US" sz="2800" dirty="0" smtClean="0"/>
              <a:t>      </a:t>
            </a:r>
            <a:endParaRPr lang="en-US" altLang="ko-KR" sz="2800" dirty="0" smtClean="0"/>
          </a:p>
          <a:p>
            <a:pPr marL="514350" indent="-514350">
              <a:lnSpc>
                <a:spcPct val="150000"/>
              </a:lnSpc>
              <a:buFont typeface="+mj-ea"/>
              <a:buAutoNum type="circleNumDbPlain"/>
            </a:pPr>
            <a:endParaRPr lang="en-US" altLang="ko-KR" sz="2800" dirty="0" smtClean="0"/>
          </a:p>
        </p:txBody>
      </p:sp>
      <p:sp>
        <p:nvSpPr>
          <p:cNvPr id="5" name="내용 개체 틀 4"/>
          <p:cNvSpPr txBox="1">
            <a:spLocks/>
          </p:cNvSpPr>
          <p:nvPr/>
        </p:nvSpPr>
        <p:spPr bwMode="auto">
          <a:xfrm>
            <a:off x="457200" y="1357298"/>
            <a:ext cx="8686800" cy="531178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74320" marR="0" lvl="0" indent="-274320" algn="just" defTabSz="914400" rtl="0" eaLnBrk="1" fontAlgn="auto" latin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tabLst/>
              <a:defRPr/>
            </a:pPr>
            <a:endParaRPr kumimoji="0" lang="ko-KR" alt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00034" y="1357298"/>
            <a:ext cx="8229600" cy="5143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3.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성기기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남근기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(phallic stage) : 4~5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세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성기를 통한 만족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거세불안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근친상간적 소망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이성부모에 대한 사랑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: Oedipus complex                                                             </a:t>
            </a:r>
            <a:r>
              <a:rPr kumimoji="0" lang="en-US" altLang="ko-KR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electra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complex  →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동일시를 통한 극복 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: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역할학습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초자아형성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                           </a:t>
            </a:r>
          </a:p>
          <a:p>
            <a:pPr marL="274320" marR="0" lvl="0" indent="-274320" algn="l" defTabSz="914400" rtl="0" eaLnBrk="1" fontAlgn="auto" latinLnBrk="1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4.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잠복기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(latent stage): 6~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사춘기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성적충동억압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친구들과 </a:t>
            </a:r>
            <a:r>
              <a:rPr lang="ko-KR" altLang="en-US" sz="2400" dirty="0" smtClean="0">
                <a:latin typeface="+mn-ea"/>
              </a:rPr>
              <a:t>어울리며 사회화 과정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    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cs typeface="+mn-cs"/>
            </a:endParaRPr>
          </a:p>
          <a:p>
            <a:pPr marL="274320" marR="0" lvl="0" indent="-274320" algn="l" defTabSz="914400" rtl="0" eaLnBrk="1" fontAlgn="auto" latinLnBrk="1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5.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생식기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(genital stage):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 </a:t>
            </a:r>
            <a:r>
              <a:rPr kumimoji="0" lang="ko-KR" alt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성행동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추구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자위행위로 긴장해소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이성에 대한 관심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,, </a:t>
            </a: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독립심   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 </a:t>
            </a:r>
            <a:endParaRPr kumimoji="0" lang="ko-KR" alt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cs typeface="+mn-cs"/>
            </a:endParaRP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0" lang="ko-KR" alt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ea"/>
                <a:cs typeface="+mn-cs"/>
              </a:rPr>
              <a:t>   * 고착과 퇴행 </a:t>
            </a:r>
          </a:p>
          <a:p>
            <a:pPr marL="274320" marR="0" lvl="0" indent="-274320" algn="l" defTabSz="914400" rtl="0" eaLnBrk="1" fontAlgn="auto" latinLnBrk="1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ko-KR" altLang="en-US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ea"/>
              <a:cs typeface="+mn-cs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오렌지">
  <a:themeElements>
    <a:clrScheme name="오렌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오렌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오렌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378</TotalTime>
  <Words>576</Words>
  <Application>Microsoft Office PowerPoint</Application>
  <PresentationFormat>화면 슬라이드 쇼(4:3)</PresentationFormat>
  <Paragraphs>96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오렌지</vt:lpstr>
      <vt:lpstr>제5장 정신분석  </vt:lpstr>
      <vt:lpstr>슬라이드 2</vt:lpstr>
      <vt:lpstr>1. 인간관  </vt:lpstr>
      <vt:lpstr>2. 주요개념  </vt:lpstr>
      <vt:lpstr>2. 주요개념  </vt:lpstr>
      <vt:lpstr>2. 주요개념  </vt:lpstr>
      <vt:lpstr>2. 주요개념  </vt:lpstr>
      <vt:lpstr>2. 주요개념  </vt:lpstr>
      <vt:lpstr>2. 주요개념  </vt:lpstr>
      <vt:lpstr>3. 상담목표   </vt:lpstr>
      <vt:lpstr>4. 상담과정 </vt:lpstr>
      <vt:lpstr>4. 상담과정 </vt:lpstr>
      <vt:lpstr>5. 상담기법   </vt:lpstr>
      <vt:lpstr>5. 상담기법   </vt:lpstr>
      <vt:lpstr>5. 상담기법   </vt:lpstr>
    </vt:vector>
  </TitlesOfParts>
  <Company>Samsung Electronics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 1장 상담의 이해 </dc:title>
  <dc:creator>SEC</dc:creator>
  <cp:lastModifiedBy>color</cp:lastModifiedBy>
  <cp:revision>59</cp:revision>
  <dcterms:created xsi:type="dcterms:W3CDTF">2009-09-03T07:02:00Z</dcterms:created>
  <dcterms:modified xsi:type="dcterms:W3CDTF">2010-07-14T01:55:07Z</dcterms:modified>
</cp:coreProperties>
</file>