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5" r:id="rId25"/>
    <p:sldId id="334" r:id="rId26"/>
    <p:sldId id="336" r:id="rId27"/>
    <p:sldId id="337" r:id="rId28"/>
    <p:sldId id="338" r:id="rId29"/>
    <p:sldId id="339" r:id="rId30"/>
    <p:sldId id="340" r:id="rId31"/>
    <p:sldId id="341" r:id="rId3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5759D"/>
    <a:srgbClr val="35B19D"/>
    <a:srgbClr val="FFFF00"/>
    <a:srgbClr val="B3D3EA"/>
    <a:srgbClr val="78AD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10" autoAdjust="0"/>
    <p:restoredTop sz="94652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66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fld id="{E0B2DCCD-AD3A-4694-9586-2FDBC6863FF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F6FE3-5626-458B-AD08-A3065023E442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D0302-DFF9-4E09-9647-9ECB9BFCF7F8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05350" y="2943225"/>
            <a:ext cx="3657600" cy="70485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05350" y="3905250"/>
            <a:ext cx="3657600" cy="51435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81775" y="38100"/>
            <a:ext cx="2171700" cy="56292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6675" y="38100"/>
            <a:ext cx="6362700" cy="56292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028700" y="1552575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2500" y="1552575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675" y="38100"/>
            <a:ext cx="868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552575"/>
            <a:ext cx="731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3600" dirty="0" err="1" smtClean="0">
                <a:ea typeface="굴림" charset="-127"/>
              </a:rPr>
              <a:t>사회복지행정</a:t>
            </a:r>
            <a:r>
              <a:rPr lang="ko-KR" altLang="en-US" sz="3600" dirty="0" err="1">
                <a:ea typeface="굴림" charset="-127"/>
              </a:rPr>
              <a:t>론</a:t>
            </a:r>
            <a:endParaRPr lang="en-US" altLang="ko-KR" sz="3600" dirty="0">
              <a:ea typeface="굴림" charset="-127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옥필훈</a:t>
            </a:r>
            <a:r>
              <a:rPr lang="ko-KR" altLang="en-US" dirty="0" smtClean="0"/>
              <a:t> 교수</a:t>
            </a:r>
            <a:endParaRPr lang="ru-RU" dirty="0"/>
          </a:p>
          <a:p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9.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각각의 </a:t>
            </a:r>
            <a:r>
              <a:rPr lang="ko-KR" altLang="en-US" sz="140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ㄱ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ㄴ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140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ㄷ에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해당하는 예산 형식을 순서대로 나열한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/>
              <a:t>                                                                                                                                        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항목별 예산                             프로그램기획 예산                             성과주의 예산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성과주의 예산                          프로그램기획 예산                               항목별 예산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프로그램기획 예산                         항목별 예산                                 성과주의 예산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성과주의 예산                                 항목별 예산                              프로그램기획 예산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항목별 예산                                   성과주의 예산                            프로그램기획 예산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 </a:t>
            </a:r>
            <a:endParaRPr kumimoji="0" lang="en-US" altLang="ko-KR" sz="1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                 </a:t>
            </a:r>
            <a:r>
              <a:rPr kumimoji="0" lang="ko-KR" altLang="en-US" sz="12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ㄱ</a:t>
            </a:r>
            <a:r>
              <a:rPr kumimoji="0" lang="ko-KR" altLang="en-US" sz="1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                                            </a:t>
            </a:r>
            <a:r>
              <a:rPr kumimoji="0" lang="ko-KR" altLang="en-US" sz="12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ㄴ</a:t>
            </a:r>
            <a:r>
              <a:rPr kumimoji="0" lang="ko-KR" altLang="en-US" sz="1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                                                </a:t>
            </a:r>
            <a:r>
              <a:rPr kumimoji="0" lang="ko-KR" altLang="en-US" sz="12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ㄷ</a:t>
            </a:r>
            <a:r>
              <a:rPr kumimoji="0" lang="ko-KR" altLang="en-US" sz="1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  <a:cs typeface="+mn-cs"/>
              </a:rPr>
              <a:t>       </a:t>
            </a:r>
            <a:endParaRPr kumimoji="0" lang="en-US" altLang="ko-KR" sz="1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ko-KR" kern="0" dirty="0" smtClean="0">
              <a:latin typeface="굴림" pitchFamily="50" charset="-127"/>
              <a:ea typeface="굴림" pitchFamily="50" charset="-127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42910" y="1571612"/>
          <a:ext cx="6096000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64294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간편성으로 인해 가장 오랫동안 사용해 온 예산 형식은 </a:t>
                      </a:r>
                      <a:r>
                        <a:rPr lang="en-US" altLang="ko-KR" sz="1200" dirty="0" smtClean="0"/>
                        <a:t>(  </a:t>
                      </a:r>
                      <a:r>
                        <a:rPr lang="ko-KR" altLang="en-US" sz="1200" dirty="0" err="1" smtClean="0"/>
                        <a:t>ㄱ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) </a:t>
                      </a:r>
                      <a:r>
                        <a:rPr lang="ko-KR" altLang="en-US" sz="1200" dirty="0" smtClean="0"/>
                        <a:t>이고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개별예산과 지출을 조직활동과 연결시킴으로써 산출에 관심을 두는 예산형식은 </a:t>
                      </a:r>
                      <a:r>
                        <a:rPr lang="en-US" altLang="ko-KR" sz="1200" dirty="0" smtClean="0"/>
                        <a:t>(  </a:t>
                      </a:r>
                      <a:r>
                        <a:rPr lang="ko-KR" altLang="en-US" sz="1200" dirty="0" smtClean="0"/>
                        <a:t>ㄴ 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ko-KR" altLang="en-US" sz="1200" dirty="0" smtClean="0"/>
                        <a:t>이며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개별예산과 지출을 사업의 목표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성과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ko-KR" altLang="en-US" sz="1200" dirty="0" smtClean="0"/>
                        <a:t>에 연결하는 예산 형식은 </a:t>
                      </a:r>
                      <a:r>
                        <a:rPr lang="en-US" altLang="ko-KR" sz="1200" dirty="0" smtClean="0"/>
                        <a:t>( </a:t>
                      </a:r>
                      <a:r>
                        <a:rPr lang="ko-KR" altLang="en-US" sz="1200" dirty="0" err="1" smtClean="0"/>
                        <a:t>ㄷ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ko-KR" altLang="en-US" sz="1200" dirty="0" smtClean="0"/>
                        <a:t>이다</a:t>
                      </a:r>
                      <a:r>
                        <a:rPr lang="en-US" altLang="ko-KR" sz="120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10.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사회복지기관 마케팅 전략에 해당하지 않는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생산자 관점 강화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소비자 만족 중시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품질관리 강조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비영리조직의 사명 중시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마케팅 믹스 고려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 사회복지기관 마케팅이 성공을 거두기 위해서는 소비자인 클라이언트의 관점이 강화되어야 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11.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사회복지전문직 관리자가 수행할 </a:t>
            </a:r>
            <a:r>
              <a:rPr lang="ko-KR" altLang="en-US" sz="140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슈퍼바이저의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역할에 해당하는 것을 모두 고르시오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 사회복지행정가는 교육적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행정적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지지적 </a:t>
            </a:r>
            <a:r>
              <a:rPr lang="ko-KR" altLang="en-US" sz="1400" dirty="0" err="1" smtClean="0"/>
              <a:t>슈퍼바이저의</a:t>
            </a:r>
            <a:r>
              <a:rPr lang="ko-KR" altLang="en-US" sz="1400" dirty="0" smtClean="0"/>
              <a:t> 역할을 수행한다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428596" y="1500174"/>
          <a:ext cx="664373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373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교육자   나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감독자   다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상담자  라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소비자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12. </a:t>
            </a:r>
            <a:r>
              <a:rPr lang="ko-KR" altLang="en-US" sz="140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카츠의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이론에서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관리자의 승진에 따라 상대적으로 중요도가 커지는 리더십 기술은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전문과업 기술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의사결정기술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대인관계기술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직접서비스기술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사례관리기술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② </a:t>
            </a:r>
            <a:r>
              <a:rPr lang="ko-KR" altLang="en-US" sz="1400" dirty="0" err="1" smtClean="0"/>
              <a:t>카츠에</a:t>
            </a:r>
            <a:r>
              <a:rPr lang="ko-KR" altLang="en-US" sz="1400" dirty="0" smtClean="0"/>
              <a:t> 따르면 리더가 갖추어야 할 기술은 크게 전문적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대인적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의사결정기술들로 대별될 수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이러한 기술들은 개인의 성향에 따라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조직이 처한 환경에 따라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조직의 삶의 주기에 따라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혹은 개인이 처한 조직위계수준에 따라 요구되는 정도들이 각기 달라진다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대부분의 하급관리자들에게는 전문적인 기술이 중요하고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상급으로 올라가면 의사결정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개념적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기술이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더 중요시된다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그리고 인간관계 기술은 조직의 하급이나 상급 모두에게 동등하게 중요시되는 기술이다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13.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다음에 해당하는 조직이론은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마르크스 이론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과학적 관리론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제도이론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학습조직이론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ko-KR" altLang="en-US" sz="1400" dirty="0" err="1" smtClean="0"/>
              <a:t>조직군</a:t>
            </a:r>
            <a:r>
              <a:rPr lang="ko-KR" altLang="en-US" sz="1400" dirty="0" smtClean="0"/>
              <a:t> 생태이론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3571876"/>
          <a:ext cx="7143800" cy="126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</a:tblGrid>
              <a:tr h="81152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학습조직이론은 학습을 통해 조직과 인력의 능력을 고양시켜 상황변화에 적절히 대처하는 유연한 조직을 유지하는 데 그 장점이 있다</a:t>
                      </a:r>
                      <a:r>
                        <a:rPr lang="en-US" altLang="ko-KR" sz="11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100" dirty="0" smtClean="0"/>
                        <a:t>② 과학적 관리론 </a:t>
                      </a:r>
                      <a:r>
                        <a:rPr lang="en-US" altLang="ko-KR" sz="1100" dirty="0" smtClean="0"/>
                        <a:t>: </a:t>
                      </a:r>
                      <a:r>
                        <a:rPr lang="ko-KR" altLang="en-US" sz="1100" dirty="0" smtClean="0"/>
                        <a:t>합리성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효율성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생산성을 강조한다</a:t>
                      </a:r>
                      <a:r>
                        <a:rPr lang="en-US" altLang="ko-KR" sz="1100" dirty="0" smtClean="0"/>
                        <a:t>. </a:t>
                      </a:r>
                      <a:r>
                        <a:rPr lang="ko-KR" altLang="en-US" sz="1100" dirty="0" smtClean="0"/>
                        <a:t>생산성을 높이기 위해</a:t>
                      </a:r>
                      <a:r>
                        <a:rPr lang="ko-KR" altLang="en-US" sz="1100" baseline="0" dirty="0" smtClean="0"/>
                        <a:t> 시간연구와 동작연구를 통해 생산의 </a:t>
                      </a:r>
                      <a:endParaRPr lang="en-US" altLang="ko-KR" sz="1100" baseline="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100" baseline="0" dirty="0" smtClean="0"/>
                        <a:t>     </a:t>
                      </a:r>
                      <a:r>
                        <a:rPr lang="ko-KR" altLang="en-US" sz="1100" baseline="0" dirty="0" smtClean="0"/>
                        <a:t>전 과정을 최소단위로 구분하여</a:t>
                      </a:r>
                      <a:r>
                        <a:rPr lang="en-US" altLang="ko-KR" sz="1100" baseline="0" dirty="0" smtClean="0"/>
                        <a:t>, </a:t>
                      </a:r>
                      <a:r>
                        <a:rPr lang="ko-KR" altLang="en-US" sz="1100" baseline="0" dirty="0" smtClean="0"/>
                        <a:t>과업 성과에 따라 임금을 지급하는 것을 제시하였다</a:t>
                      </a:r>
                      <a:r>
                        <a:rPr lang="en-US" altLang="ko-KR" sz="1100" baseline="0" dirty="0" smtClean="0"/>
                        <a:t>.</a:t>
                      </a:r>
                      <a:endParaRPr lang="en-US" altLang="ko-KR" sz="11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100" dirty="0" smtClean="0"/>
                        <a:t>③ 제도이론 </a:t>
                      </a:r>
                      <a:r>
                        <a:rPr lang="en-US" altLang="ko-KR" sz="1100" dirty="0" smtClean="0"/>
                        <a:t>: </a:t>
                      </a:r>
                      <a:r>
                        <a:rPr lang="ko-KR" altLang="en-US" sz="1100" dirty="0" smtClean="0"/>
                        <a:t>제도적인 환경 속에</a:t>
                      </a:r>
                      <a:r>
                        <a:rPr lang="ko-KR" altLang="en-US" sz="1100" baseline="0" dirty="0" smtClean="0"/>
                        <a:t> 존재하는 규범</a:t>
                      </a:r>
                      <a:r>
                        <a:rPr lang="en-US" altLang="ko-KR" sz="1100" baseline="0" dirty="0" smtClean="0"/>
                        <a:t>, </a:t>
                      </a:r>
                      <a:r>
                        <a:rPr lang="ko-KR" altLang="en-US" sz="1100" baseline="0" dirty="0" smtClean="0"/>
                        <a:t>규칙들에 의해 조직의 성격이 결정된다고 주정한다</a:t>
                      </a:r>
                      <a:r>
                        <a:rPr lang="en-US" altLang="ko-KR" sz="1100" baseline="0" dirty="0" smtClean="0"/>
                        <a:t>.</a:t>
                      </a:r>
                      <a:endParaRPr lang="en-US" altLang="ko-KR" sz="11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100" dirty="0" smtClean="0"/>
                        <a:t>⑤ </a:t>
                      </a:r>
                      <a:r>
                        <a:rPr lang="ko-KR" altLang="en-US" sz="1100" dirty="0" err="1" smtClean="0"/>
                        <a:t>조직군</a:t>
                      </a:r>
                      <a:r>
                        <a:rPr lang="ko-KR" altLang="en-US" sz="1100" dirty="0" smtClean="0"/>
                        <a:t> 생태이론 </a:t>
                      </a:r>
                      <a:r>
                        <a:rPr lang="en-US" altLang="ko-KR" sz="1100" dirty="0" smtClean="0"/>
                        <a:t>: </a:t>
                      </a:r>
                      <a:r>
                        <a:rPr lang="ko-KR" altLang="en-US" sz="1100" dirty="0" err="1" smtClean="0"/>
                        <a:t>조직군을</a:t>
                      </a:r>
                      <a:r>
                        <a:rPr lang="ko-KR" altLang="en-US" sz="1100" dirty="0" smtClean="0"/>
                        <a:t> 둘러싸고 있는 환경적 욕구에 부합하는 조직만이 선택되어 생존하게 되는 원리가 </a:t>
                      </a:r>
                      <a:endParaRPr lang="en-US" altLang="ko-KR" sz="11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100" dirty="0" smtClean="0"/>
                        <a:t>    </a:t>
                      </a:r>
                      <a:r>
                        <a:rPr lang="ko-KR" altLang="en-US" sz="1100" dirty="0" smtClean="0"/>
                        <a:t>조직과 환경 간의 관계에 적용됨을 주장한다</a:t>
                      </a:r>
                      <a:r>
                        <a:rPr lang="en-US" altLang="ko-KR" sz="110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42910" y="1397000"/>
          <a:ext cx="697709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7090"/>
              </a:tblGrid>
              <a:tr h="370840"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조직의 유효성을 높이기 위해 구조적 변화보다는 인적 자원의 변화를 중시한다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강점 관점에 </a:t>
                      </a:r>
                      <a:r>
                        <a:rPr lang="ko-KR" altLang="en-US" sz="1200" dirty="0" err="1" smtClean="0"/>
                        <a:t>바탇을</a:t>
                      </a:r>
                      <a:r>
                        <a:rPr lang="ko-KR" altLang="en-US" sz="1200" dirty="0" smtClean="0"/>
                        <a:t> 둔 </a:t>
                      </a:r>
                      <a:r>
                        <a:rPr lang="ko-KR" altLang="en-US" sz="1200" dirty="0" err="1" smtClean="0"/>
                        <a:t>임파워먼트</a:t>
                      </a:r>
                      <a:r>
                        <a:rPr lang="ko-KR" altLang="en-US" sz="1200" dirty="0" smtClean="0"/>
                        <a:t> 모델과 맥락을 같이한다</a:t>
                      </a:r>
                      <a:r>
                        <a:rPr lang="en-US" altLang="ko-KR" sz="120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14.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우리나라 사회복지행정의 발달과정으로 틀린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</a:t>
            </a:r>
            <a:r>
              <a:rPr lang="en-US" altLang="ko-KR" sz="1400" dirty="0" smtClean="0"/>
              <a:t>1950-60</a:t>
            </a:r>
            <a:r>
              <a:rPr lang="ko-KR" altLang="en-US" sz="1400" dirty="0" smtClean="0"/>
              <a:t>년대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민간 사회복지시설의 운영지원에 외원단체 비중이 컸다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</a:t>
            </a:r>
            <a:r>
              <a:rPr lang="en-US" altLang="ko-KR" sz="1400" dirty="0" smtClean="0"/>
              <a:t>1970</a:t>
            </a:r>
            <a:r>
              <a:rPr lang="ko-KR" altLang="en-US" sz="1400" dirty="0" smtClean="0"/>
              <a:t>년대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사회복지사업법의 시행으로 사회복지행정의 기초가 마련되었다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en-US" altLang="ko-KR" sz="1400" dirty="0" smtClean="0"/>
              <a:t>1980</a:t>
            </a:r>
            <a:r>
              <a:rPr lang="ko-KR" altLang="en-US" sz="1400" dirty="0" smtClean="0"/>
              <a:t>년대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사회복지서비스 관련법이 제정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시행되면서 다양한 이용시설이 설립되었다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</a:t>
            </a:r>
            <a:r>
              <a:rPr lang="en-US" altLang="ko-KR" sz="1400" dirty="0" smtClean="0"/>
              <a:t>1990</a:t>
            </a:r>
            <a:r>
              <a:rPr lang="ko-KR" altLang="en-US" sz="1400" dirty="0" smtClean="0"/>
              <a:t>년대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사회복지행정학회가 설립됨에 따라 학문적 발전이 이루어지기 시작했다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en-US" altLang="ko-KR" sz="1400" dirty="0" smtClean="0"/>
              <a:t>2000</a:t>
            </a:r>
            <a:r>
              <a:rPr lang="ko-KR" altLang="en-US" sz="1400" dirty="0" smtClean="0"/>
              <a:t>년대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사회복지전문요원 제도가 도입되어 공공 사회복지행정의 체계가 마련되었다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사회복지전문요원제도가 도입되어 공공 사회복지행정의 체계가 마련된 것은 </a:t>
            </a:r>
            <a:r>
              <a:rPr lang="en-US" altLang="ko-KR" sz="1400" dirty="0" smtClean="0"/>
              <a:t>1987</a:t>
            </a:r>
            <a:r>
              <a:rPr lang="ko-KR" altLang="en-US" sz="1400" dirty="0" smtClean="0"/>
              <a:t>년이다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15.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지역사회차원의 공공기관과 민간기관들 간의 협력과 연계에 유리한 조직방식은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관료제 조직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위계조직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행렬조직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피라미드조직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네트워크조직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42910" y="3214686"/>
          <a:ext cx="707236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2362"/>
              </a:tblGrid>
              <a:tr h="500066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① 관료제 조직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위계적인 권위구조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규칙과 규정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사적 감정 배제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분업과 전문화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경력지향성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실적주의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en-US" altLang="ko-KR" sz="1200" baseline="0" dirty="0" smtClean="0"/>
                        <a:t>  </a:t>
                      </a:r>
                      <a:r>
                        <a:rPr lang="en-US" altLang="ko-KR" sz="1200" dirty="0" smtClean="0"/>
                        <a:t> 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</a:t>
                      </a:r>
                      <a:r>
                        <a:rPr lang="ko-KR" altLang="en-US" sz="1200" dirty="0" smtClean="0"/>
                        <a:t>능률성 등을 강조한다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② 위계조직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조직의 목표달성에 중심이 되는 조직으로서 조직 내 관장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smtClean="0"/>
                        <a:t>부장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smtClean="0"/>
                        <a:t>과장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팀장 등과 같이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</a:t>
                      </a:r>
                      <a:r>
                        <a:rPr lang="ko-KR" altLang="en-US" sz="1200" dirty="0" smtClean="0"/>
                        <a:t>계층적인 형태를 띤다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③ 행렬조직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매트리스조직</a:t>
                      </a:r>
                      <a:r>
                        <a:rPr lang="en-US" altLang="ko-KR" sz="1200" dirty="0" smtClean="0"/>
                        <a:t>):  </a:t>
                      </a:r>
                      <a:r>
                        <a:rPr lang="ko-KR" altLang="en-US" sz="1200" dirty="0" smtClean="0"/>
                        <a:t>구성원은 각자 기능부서에 속한 동시에 프로젝트조직에도 속하도록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</a:t>
                      </a:r>
                      <a:r>
                        <a:rPr lang="ko-KR" altLang="en-US" sz="1200" dirty="0" smtClean="0"/>
                        <a:t>구성하는 구조이다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④ 피라미드조직 </a:t>
                      </a:r>
                      <a:r>
                        <a:rPr lang="en-US" altLang="ko-KR" sz="1200" dirty="0" smtClean="0"/>
                        <a:t>: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조직의 목표달성을 위해서 끝없이 새로운 가입자 또는 회원이 필요한 조직이다</a:t>
                      </a:r>
                      <a:r>
                        <a:rPr lang="en-US" altLang="ko-KR" sz="1200" baseline="0" dirty="0" smtClean="0"/>
                        <a:t>.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⑤ 네트워크조직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상대방이 보유하고 있는 자원을 마치 자신의 것처럼 사용하기 위하여 수직적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수평적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공간적 신뢰관계로 연결된 조직이다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상호의존적인 조직 간의 협력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신뢰가 관건이다</a:t>
                      </a:r>
                      <a:r>
                        <a:rPr lang="en-US" altLang="ko-KR" sz="1200" dirty="0" smtClean="0"/>
                        <a:t>.</a:t>
                      </a:r>
                      <a:endParaRPr lang="ko-KR" altLang="en-US" sz="12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16.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 상황에서 가장 효과적인 방법은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</a:t>
            </a:r>
            <a:r>
              <a:rPr lang="en-US" altLang="ko-KR" sz="1400" dirty="0" smtClean="0"/>
              <a:t>DM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신문광고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가정방문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</a:t>
            </a:r>
            <a:r>
              <a:rPr lang="en-US" altLang="ko-KR" sz="1400" dirty="0" smtClean="0"/>
              <a:t>TV</a:t>
            </a:r>
            <a:r>
              <a:rPr lang="ko-KR" altLang="en-US" sz="1400" dirty="0" smtClean="0"/>
              <a:t>광고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인터넷광고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 편지 등을 이용한 </a:t>
            </a:r>
            <a:r>
              <a:rPr lang="ko-KR" altLang="en-US" sz="1400" dirty="0" err="1" smtClean="0"/>
              <a:t>다이렉트</a:t>
            </a:r>
            <a:r>
              <a:rPr lang="ko-KR" altLang="en-US" sz="1400" dirty="0" smtClean="0"/>
              <a:t> 마케팅이나 신문광고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인터넷 광고는 노인대상자에게는 </a:t>
            </a:r>
            <a:r>
              <a:rPr lang="ko-KR" altLang="en-US" sz="1400" dirty="0" err="1" smtClean="0"/>
              <a:t>접근성이</a:t>
            </a:r>
            <a:r>
              <a:rPr lang="ko-KR" altLang="en-US" sz="1400" dirty="0" smtClean="0"/>
              <a:t> 떨어진다</a:t>
            </a:r>
            <a:r>
              <a:rPr lang="en-US" altLang="ko-KR" sz="1400" dirty="0" smtClean="0"/>
              <a:t>. TV</a:t>
            </a:r>
            <a:r>
              <a:rPr lang="ko-KR" altLang="en-US" sz="1400" dirty="0" smtClean="0"/>
              <a:t>광고는 이미 시행되는 제도를 알리는 데 도움이 되지만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외부에 쉽사리 드러나지 않는 노인의 문제와 욕구의 특성을 고려하자면 대상자에게 직접 찾아가는 </a:t>
            </a:r>
            <a:r>
              <a:rPr lang="ko-KR" altLang="en-US" sz="1400" dirty="0" err="1" smtClean="0"/>
              <a:t>아웃리치의</a:t>
            </a:r>
            <a:r>
              <a:rPr lang="ko-KR" altLang="en-US" sz="1400" dirty="0" smtClean="0"/>
              <a:t> 한 형태인 가정방문이 가장 적절하다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00034" y="1397000"/>
          <a:ext cx="711996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9966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K</a:t>
                      </a:r>
                      <a:r>
                        <a:rPr lang="ko-KR" altLang="en-US" sz="1200" dirty="0" smtClean="0"/>
                        <a:t>시 노인보호전문기관의 </a:t>
                      </a:r>
                      <a:r>
                        <a:rPr lang="ko-KR" altLang="en-US" sz="1200" dirty="0" err="1" smtClean="0"/>
                        <a:t>사회복지사는</a:t>
                      </a:r>
                      <a:r>
                        <a:rPr lang="ko-KR" altLang="en-US" sz="1200" dirty="0" smtClean="0"/>
                        <a:t> 농촌 지역에 살고 있는 노인들에게 기관의 프로그램을 알려야 한다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이 과정에서 외부에 쉽사리 드러나지 않는 노인의 문제와 욕구의 특성을 고려해야 한다</a:t>
                      </a:r>
                      <a:r>
                        <a:rPr lang="en-US" altLang="ko-KR" sz="1200" baseline="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17.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프로그램 목표를 산출이 아닌 성과를 기준으로 진술한 것을 모두 고르시오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②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1397000"/>
          <a:ext cx="704852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28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노인복지프로그램 참가자의 자기만족도가 </a:t>
                      </a:r>
                      <a:r>
                        <a:rPr lang="en-US" altLang="ko-KR" sz="1200" dirty="0" smtClean="0"/>
                        <a:t>70% </a:t>
                      </a:r>
                      <a:r>
                        <a:rPr lang="ko-KR" altLang="en-US" sz="1200" dirty="0" err="1" smtClean="0"/>
                        <a:t>향상돠었다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dirty="0" smtClean="0"/>
                        <a:t>나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아동집단상담 프로그램에 </a:t>
                      </a:r>
                      <a:r>
                        <a:rPr lang="en-US" altLang="ko-KR" sz="1200" dirty="0" smtClean="0"/>
                        <a:t>21</a:t>
                      </a:r>
                      <a:r>
                        <a:rPr lang="ko-KR" altLang="en-US" sz="1200" dirty="0" smtClean="0"/>
                        <a:t>명이 참여하였다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dirty="0" smtClean="0"/>
                        <a:t>다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지역사회 내 청소년 </a:t>
                      </a:r>
                      <a:r>
                        <a:rPr lang="ko-KR" altLang="en-US" sz="1200" baseline="0" dirty="0" err="1" smtClean="0"/>
                        <a:t>비행률이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en-US" altLang="ko-KR" sz="1200" baseline="0" dirty="0" smtClean="0"/>
                        <a:t>10% </a:t>
                      </a:r>
                      <a:r>
                        <a:rPr lang="ko-KR" altLang="en-US" sz="1200" baseline="0" dirty="0" smtClean="0"/>
                        <a:t>이상 감소하였다</a:t>
                      </a:r>
                      <a:r>
                        <a:rPr lang="en-US" altLang="ko-KR" sz="1200" baseline="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baseline="0" dirty="0" smtClean="0"/>
                        <a:t>라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프로그램 참여지단에게 주</a:t>
                      </a:r>
                      <a:r>
                        <a:rPr lang="en-US" altLang="ko-KR" sz="1200" baseline="0" dirty="0" smtClean="0"/>
                        <a:t>2</a:t>
                      </a:r>
                      <a:r>
                        <a:rPr lang="ko-KR" altLang="en-US" sz="1200" baseline="0" dirty="0" smtClean="0"/>
                        <a:t>회 미술치료를 실시하였다</a:t>
                      </a:r>
                      <a:r>
                        <a:rPr lang="en-US" altLang="ko-KR" sz="1200" baseline="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00034" y="3929066"/>
          <a:ext cx="721523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5238"/>
              </a:tblGrid>
              <a:tr h="571504"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산출목표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프로그램으로 인해 직접적으로 발생한 산출물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서비스를 제공받은 사람 수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성과목표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무엇이 얼마만큼 성취되어야 할지를 목적이 성취될 숫자로 구체화하는 것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프로그램이 </a:t>
                      </a:r>
                      <a:r>
                        <a:rPr lang="ko-KR" altLang="en-US" sz="1200" dirty="0" err="1" smtClean="0"/>
                        <a:t>의도했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None/>
                      </a:pPr>
                      <a:r>
                        <a:rPr lang="en-US" altLang="ko-KR" sz="1200" baseline="0" dirty="0" smtClean="0"/>
                        <a:t>                    </a:t>
                      </a:r>
                      <a:r>
                        <a:rPr lang="ko-KR" altLang="en-US" sz="1200" dirty="0" smtClean="0"/>
                        <a:t>던 목적의 성취나 클라이언트의 변화로 표시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18.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 설명에 맞는 전문가 집단의 조사방법은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심층면접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집단면접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ko-KR" altLang="en-US" sz="1400" dirty="0" err="1" smtClean="0"/>
              <a:t>델파이기법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초점집단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명목집단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 전문가들에게 우편으로 의견이나 정보를 수집하여 분석한 결과를 다시 응답자에게 보내 의견을 묻는 식으로 만족스러운 결과를 얻을 때까지 계속하는 방법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42910" y="1428736"/>
          <a:ext cx="642942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전문가 집단의 참여자들은 상호익명의 상태를 유지한 채 의견합의에 이르도록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err="1" smtClean="0"/>
                        <a:t>수차례</a:t>
                      </a:r>
                      <a:r>
                        <a:rPr lang="ko-KR" altLang="en-US" sz="1400" dirty="0" smtClean="0"/>
                        <a:t> 반복적으로 우편을 통한 설문조사를 실시한다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AutoNum type="arabicPeriod"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사회복지전담공무원이 주로 활동하는 곳은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AutoNum type="arabicPeriod"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지방자치단체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보건복지사무소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보건복지부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 사회복지사무소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종합사회복지관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 사회복지사업법 제</a:t>
            </a:r>
            <a:r>
              <a:rPr lang="en-US" altLang="ko-KR" sz="1400" dirty="0" smtClean="0"/>
              <a:t>4</a:t>
            </a:r>
            <a:r>
              <a:rPr lang="ko-KR" altLang="en-US" sz="1400" dirty="0" smtClean="0"/>
              <a:t>조에 의하면 사회복지사업에 관한 업무를 담당하게 하기 위하여 시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시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군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구 및 읍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면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동 또는 제</a:t>
            </a:r>
            <a:r>
              <a:rPr lang="en-US" altLang="ko-KR" sz="1400" dirty="0" smtClean="0"/>
              <a:t>15</a:t>
            </a:r>
            <a:r>
              <a:rPr lang="ko-KR" altLang="en-US" sz="1400" dirty="0" smtClean="0"/>
              <a:t>조의 규정에 의한 복지사무전담기수에 사회복지전담공무원을 둘 수 있다고 명시되어 있다</a:t>
            </a:r>
            <a:r>
              <a:rPr lang="en-US" altLang="ko-KR" sz="1400" dirty="0" smtClean="0"/>
              <a:t>.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19.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업무생활의 질을 향상시키고자 하는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QWL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운동에 포함되지 않는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팀제운용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업무시간의 고정화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유연급여제시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사무용품개선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정신건강 상담서비스 제공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②  업무시간의 유연화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탄력근무제 도입 등이 인간다운 노동을 위해 필요하다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20.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사회복지시설의 평가에 대한 설명으로 맞는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 보건복지부장관 및 시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도지사는 규정에 의하여 </a:t>
            </a:r>
            <a:r>
              <a:rPr lang="en-US" altLang="ko-KR" sz="1400" dirty="0" smtClean="0"/>
              <a:t>3</a:t>
            </a:r>
            <a:r>
              <a:rPr lang="ko-KR" altLang="en-US" sz="1400" dirty="0" smtClean="0"/>
              <a:t>년마다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회 이상 시설에 대한 평가를 실시하여야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시설의 평가기준은 입소정원의 적정성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종사자의 전문성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시설의 환경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시설거주지에 대한 서비스의 만족도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기타 시설의 운영개선에 필요한 사항 등으로 평가의 방법 기타 평가에 관하여 필요한 사항은 보건복지부장관이 정한다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00034" y="1500174"/>
          <a:ext cx="6858048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48"/>
              </a:tblGrid>
              <a:tr h="1000132">
                <a:tc>
                  <a:txBody>
                    <a:bodyPr/>
                    <a:lstStyle/>
                    <a:p>
                      <a:pPr latinLnBrk="1">
                        <a:buFontTx/>
                        <a:buNone/>
                      </a:pP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가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시설의 평가는 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년마다 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회 이상 실시한다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1">
                        <a:buFontTx/>
                        <a:buNone/>
                      </a:pP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나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시설의 평가는 보건복지부장관 및 시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도지사가 한다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1">
                        <a:buFontTx/>
                        <a:buNone/>
                      </a:pP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다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시설의 평가에 따른 결과는 향후 시설 자원을 위한 자료로 반영한다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1">
                        <a:buFontTx/>
                        <a:buNone/>
                      </a:pP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라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시설의 평가는 신고시설 외에 미신고시설에 대해서도 행한다</a:t>
                      </a:r>
                      <a:r>
                        <a:rPr lang="en-US" altLang="ko-K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21.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사회복지조직을 설명하면서 외부환경과의 연관성을 중시하는 이론을 모두 고른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 외부환경과의 연관성을 중시하는 이론은 개방체계이론이다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관료제이론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과학적 관리론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인간관계이론</a:t>
            </a:r>
            <a:r>
              <a:rPr lang="en-US" altLang="ko-KR" sz="1400" dirty="0" smtClean="0"/>
              <a:t>, X.Y</a:t>
            </a:r>
            <a:r>
              <a:rPr lang="ko-KR" altLang="en-US" sz="1400" dirty="0" smtClean="0"/>
              <a:t>이론은 폐쇄체계이론이다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42910" y="1397000"/>
          <a:ext cx="697709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709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smtClean="0"/>
                        <a:t> 인간관계론    나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정치경제이론   다</a:t>
                      </a:r>
                      <a:r>
                        <a:rPr lang="en-US" altLang="ko-KR" sz="1200" dirty="0" smtClean="0"/>
                        <a:t>. X.Y</a:t>
                      </a:r>
                      <a:r>
                        <a:rPr lang="ko-KR" altLang="en-US" sz="1200" dirty="0" smtClean="0"/>
                        <a:t>이론   라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제도이론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22.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 전달체계를 통합하는 방법이 아닌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사례관리 실시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기관 간 네트워크 구축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ko-KR" altLang="en-US" sz="1400" dirty="0" err="1" smtClean="0"/>
              <a:t>아웃리치</a:t>
            </a:r>
            <a:r>
              <a:rPr lang="ko-KR" altLang="en-US" sz="1400" dirty="0" smtClean="0"/>
              <a:t> 시행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</a:t>
            </a:r>
            <a:r>
              <a:rPr lang="ko-KR" altLang="en-US" sz="1400" dirty="0" err="1" smtClean="0"/>
              <a:t>인테이크</a:t>
            </a:r>
            <a:r>
              <a:rPr lang="ko-KR" altLang="en-US" sz="1400" dirty="0" smtClean="0"/>
              <a:t> 창구의 단일화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거점조직 창설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 </a:t>
            </a:r>
            <a:r>
              <a:rPr lang="ko-KR" altLang="en-US" sz="1400" dirty="0" err="1" smtClean="0"/>
              <a:t>아웃리치는</a:t>
            </a:r>
            <a:r>
              <a:rPr lang="ko-KR" altLang="en-US" sz="1400" dirty="0" smtClean="0"/>
              <a:t> 정보제공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욕구 사정 활동과 연계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서비스 활용에 대한 동기부여 및 참여유도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서비스 활용의 심리적 장벽 극복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인테이크</a:t>
            </a:r>
            <a:r>
              <a:rPr lang="ko-KR" altLang="en-US" sz="1400" dirty="0" smtClean="0"/>
              <a:t> 보조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서비스 종료 후의 후속적 확인 등의 목적으로 서비스 기관이나 담당자들이 이용자를 찾아 나서는 것을 말한다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23.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다음의 설명에 해당하는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</a:t>
            </a:r>
            <a:r>
              <a:rPr lang="en-US" altLang="ko-KR" sz="1400" dirty="0" smtClean="0"/>
              <a:t>TQM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</a:t>
            </a:r>
            <a:r>
              <a:rPr lang="ko-KR" altLang="en-US" sz="1400" dirty="0" err="1" smtClean="0"/>
              <a:t>아웃소싱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목표관리제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</a:t>
            </a:r>
            <a:r>
              <a:rPr lang="en-US" altLang="ko-KR" sz="1400" dirty="0" smtClean="0"/>
              <a:t>GIS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en-US" altLang="ko-KR" sz="1400" dirty="0" smtClean="0"/>
              <a:t>MIS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 </a:t>
            </a:r>
            <a:r>
              <a:rPr lang="en-US" altLang="ko-KR" sz="1400" dirty="0" smtClean="0"/>
              <a:t>TQM</a:t>
            </a:r>
            <a:r>
              <a:rPr lang="ko-KR" altLang="en-US" sz="1400" dirty="0" smtClean="0"/>
              <a:t>은 조직에서 산출하는 재화 및 서비스의 품질을 향상시키기 위해 조직 내의 전체 구성원이 참여해 업무수행방법을 개선하는 조직의 운영방식이다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00034" y="1428736"/>
          <a:ext cx="735811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8114"/>
              </a:tblGrid>
              <a:tr h="370840"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400" dirty="0" smtClean="0"/>
                        <a:t>서비스의 품질을 향상시키기 위해 조직 내 전체 구성원이 참여해 업무 수행방법을 개선한다</a:t>
                      </a:r>
                      <a:r>
                        <a:rPr lang="en-US" altLang="ko-KR" sz="1400" dirty="0" smtClean="0"/>
                        <a:t>.</a:t>
                      </a:r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400" dirty="0" smtClean="0"/>
                        <a:t>고객을 위해 실제적인 서비스에 더 많은 자원을 동원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비축하는 수단을 제공한다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00034" y="4214818"/>
          <a:ext cx="7143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</a:tblGrid>
              <a:tr h="370840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② </a:t>
                      </a:r>
                      <a:r>
                        <a:rPr lang="ko-KR" altLang="en-US" sz="1200" dirty="0" err="1" smtClean="0"/>
                        <a:t>아웃소싱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보유자원을 핵심 사업에 집중하고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핵심 이외의 부문은 외주화하는 구조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③ 목표관리제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참여의 과정을 통해 조직단위와 구성원들이 실천해야 할 생산 활동의 단기적 목표를 명확하고 체계 있게 설정하고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그에 따라 생산활동을 수행하도록 하며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활동의 결과를 평가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err="1" smtClean="0"/>
                        <a:t>피드백하는</a:t>
                      </a:r>
                      <a:r>
                        <a:rPr lang="ko-KR" altLang="en-US" sz="1200" dirty="0" smtClean="0"/>
                        <a:t> 관리체계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④ </a:t>
                      </a:r>
                      <a:r>
                        <a:rPr lang="en-US" altLang="ko-KR" sz="1200" dirty="0" smtClean="0"/>
                        <a:t>GIS : </a:t>
                      </a:r>
                      <a:r>
                        <a:rPr lang="ko-KR" altLang="en-US" sz="1200" dirty="0" smtClean="0"/>
                        <a:t>지리정보시스템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지리공간 데이터를 분석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smtClean="0"/>
                        <a:t>가공하여 교통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ko-KR" altLang="en-US" sz="1200" dirty="0" smtClean="0"/>
                        <a:t>통신 등과 같은 지형 관련분야에 활용할 수 있는 시스템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⑤ </a:t>
                      </a:r>
                      <a:r>
                        <a:rPr lang="en-US" altLang="ko-KR" sz="1200" dirty="0" smtClean="0"/>
                        <a:t>MIS : </a:t>
                      </a:r>
                      <a:r>
                        <a:rPr lang="ko-KR" altLang="en-US" sz="1200" dirty="0" smtClean="0"/>
                        <a:t>관리정보시스템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구조화된 의사결정을 위한 사무적인 능률성 향상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24.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사회복지조직의 책임성이 강화된 요인으로 옳지 않은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사회복지조직의 비민주적 운영사례 발견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후원금 관리의 투명성 의혹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사회복지전문가 수의 급감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시장과 시민사회의 역할 증대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사회복지조직의 민간 위탁 운영 비중 증대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 사회복지전문가의 수는 급격히 늘어나고 있다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25.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사회복지서비스의 품질관리를 강조하게 된 최근의 사회적 흐름은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관료주의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국가주의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집단주의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이용자중심주의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가족주의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 사회복지서비스는 점차 사전 예방적 측면이 강화되고 있으며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지역사회 중심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수요자 중심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소비자 주권 등이 강조되고 있다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26.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사회복지조직에서 정보관리시스템을 도입하는 목적으로 옳지 않은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 사회복지조직의 </a:t>
            </a:r>
            <a:r>
              <a:rPr lang="ko-KR" altLang="en-US" sz="1400" dirty="0" err="1" smtClean="0"/>
              <a:t>책무성이</a:t>
            </a:r>
            <a:r>
              <a:rPr lang="ko-KR" altLang="en-US" sz="1400" dirty="0" smtClean="0"/>
              <a:t> 증진됨에 따라 사회복지조직에서도 정보관리시스템을 도입하게 되었다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이로 인해 사회복지 기관의 </a:t>
            </a:r>
            <a:r>
              <a:rPr lang="ko-KR" altLang="en-US" sz="1400" dirty="0" err="1" smtClean="0"/>
              <a:t>효과성이</a:t>
            </a:r>
            <a:r>
              <a:rPr lang="ko-KR" altLang="en-US" sz="1400" dirty="0" smtClean="0"/>
              <a:t> 더욱 증대되었고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적극적이고 체계적인 정보수집이 가능해졌으며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목표지향적 성과가 더욱 강화되었다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그러나 이로 인해 클라이언트 정보에 대한 비밀보장에 대한 논란이 생겨났다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1285860"/>
          <a:ext cx="6096000" cy="50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50006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가</a:t>
                      </a:r>
                      <a:r>
                        <a:rPr lang="en-US" altLang="ko-K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기관의 책임성 증대    나</a:t>
                      </a:r>
                      <a:r>
                        <a:rPr lang="en-US" altLang="ko-K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정보의 중요성 증대</a:t>
                      </a:r>
                      <a:endParaRPr lang="en-US" altLang="ko-KR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다</a:t>
                      </a:r>
                      <a:r>
                        <a:rPr lang="en-US" altLang="ko-K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정보의 체계적 관리    라</a:t>
                      </a:r>
                      <a:r>
                        <a:rPr lang="en-US" altLang="ko-K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클라이언트의 사생활 보장을 위해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27.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조직 내 의사결정과 관련하여 집권화와 분권화에 대한 설명으로 옳은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분권화란 </a:t>
            </a:r>
            <a:r>
              <a:rPr lang="ko-KR" altLang="en-US" sz="1400" dirty="0" err="1" smtClean="0"/>
              <a:t>의사결정의권한이</a:t>
            </a:r>
            <a:r>
              <a:rPr lang="ko-KR" altLang="en-US" sz="1400" dirty="0" smtClean="0"/>
              <a:t> 중앙 또한 상위기관에 집중되어 있는 것을 의미한다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집권화란 의사결정 권한이 지방 또는 하급기관에 위임되어 있는 것을 의미한다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하위계층에 권한이 많이 </a:t>
            </a:r>
            <a:r>
              <a:rPr lang="ko-KR" altLang="en-US" sz="1400" dirty="0" err="1" smtClean="0"/>
              <a:t>위양될수록</a:t>
            </a:r>
            <a:r>
              <a:rPr lang="ko-KR" altLang="en-US" sz="1400" dirty="0" smtClean="0"/>
              <a:t> 집권적 조직구조로 간주된다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권한이 제한되어 상위계층에 많은 권한이 집중되어 있을수록 분권적 구조라 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완전한 집권이나 완전한 분권은 있을 수 없고 양자 간에는 적절한 균형이 바람직하다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집권과 분권이란 절대적 개념이 아니라 상대적 개념이며 완전한 집권이나 완전한 분권은 있을 수 없고 양자 간에는 적절한 균형이 바람직하다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28.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 중 총체적 품질관리의 지침으로 옳지 않은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서비스의 질을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차적 목적으로 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클라이언트의 만족이 조직의 최대가치이다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조직구성원은 지위고하를 막론하고 주인의식을 갖는다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모든 직원은 월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회 친절교육을 받는다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품질의 결정은 조직구성원 및 장이 한다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</a:t>
            </a:r>
            <a:r>
              <a:rPr lang="en-US" altLang="ko-KR" sz="1400" dirty="0" smtClean="0"/>
              <a:t>TQM</a:t>
            </a:r>
            <a:r>
              <a:rPr lang="ko-KR" altLang="en-US" sz="1400" dirty="0" smtClean="0"/>
              <a:t>은 클라이언트의 욕구를 공식적으로 수용하고 클라이언트의 자기결정권을 존중하기 위한 기법으로 품질은 클라이언트에 의하여 정의되고 결정된다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사회복지관의 직원을 평가할 때 클라이언트의 목표달성 정도에 얼마나 기여했는지를 평가하는 기준은 무엇인가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생산성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</a:t>
            </a:r>
            <a:r>
              <a:rPr lang="ko-KR" altLang="en-US" sz="1400" dirty="0" err="1" smtClean="0"/>
              <a:t>공평성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ko-KR" altLang="en-US" sz="1400" dirty="0" err="1" smtClean="0"/>
              <a:t>접근성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객관성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ko-KR" altLang="en-US" sz="1400" dirty="0" err="1" smtClean="0"/>
              <a:t>효과성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효과성은 프로그램 목표의 달성 정도를 나타내는 것으로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클라이언트의 문제나 욕구를 해결하는 정도를 말한다</a:t>
            </a:r>
            <a:r>
              <a:rPr lang="en-US" altLang="ko-KR" sz="1400" dirty="0" smtClean="0"/>
              <a:t>.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3500438"/>
          <a:ext cx="7215238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5238"/>
              </a:tblGrid>
              <a:tr h="140014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① 생산성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단위 노동을 들여 </a:t>
                      </a:r>
                      <a:r>
                        <a:rPr lang="ko-KR" altLang="en-US" sz="1200" dirty="0" err="1" smtClean="0"/>
                        <a:t>달성정도를</a:t>
                      </a:r>
                      <a:r>
                        <a:rPr lang="ko-KR" altLang="en-US" sz="1200" dirty="0" smtClean="0"/>
                        <a:t> 나타내는 것으로 클라이언트의 문제나 욕구를 해결하는 정도를 </a:t>
                      </a:r>
                      <a:r>
                        <a:rPr lang="en-US" altLang="ko-KR" sz="1200" dirty="0" smtClean="0"/>
                        <a:t>]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              </a:t>
                      </a:r>
                      <a:r>
                        <a:rPr lang="ko-KR" altLang="en-US" sz="1200" dirty="0" smtClean="0"/>
                        <a:t>말한다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② </a:t>
                      </a:r>
                      <a:r>
                        <a:rPr lang="ko-KR" altLang="en-US" sz="1200" dirty="0" err="1" smtClean="0"/>
                        <a:t>공평성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동일한 욕구를 가지는 클라이언트에게는 동일한 수준의 서비스가 제공되어야 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③ </a:t>
                      </a:r>
                      <a:r>
                        <a:rPr lang="ko-KR" altLang="en-US" sz="1200" dirty="0" err="1" smtClean="0"/>
                        <a:t>접근성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편익성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en-US" altLang="ko-KR" sz="1200" baseline="0" dirty="0" smtClean="0"/>
                        <a:t>: </a:t>
                      </a:r>
                      <a:r>
                        <a:rPr lang="ko-KR" altLang="en-US" sz="1200" baseline="0" dirty="0" smtClean="0"/>
                        <a:t>클라이언트가 사회적 서비스를 쉽게 이용할 수 있는가를 판단하는 근거가 된다</a:t>
                      </a:r>
                      <a:r>
                        <a:rPr lang="en-US" altLang="ko-KR" sz="1200" baseline="0" dirty="0" smtClean="0"/>
                        <a:t>.</a:t>
                      </a:r>
                      <a:r>
                        <a:rPr lang="en-US" altLang="ko-KR" sz="1200" dirty="0" smtClean="0"/>
                        <a:t> 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④ 객관성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주관에 좌우되지 않고 언제 누가 보아도 그러하다고 인정되는 성질을 의미한다</a:t>
                      </a:r>
                      <a:r>
                        <a:rPr lang="en-US" altLang="ko-KR" sz="120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29.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프로그램 기획 단계에서 해야 할 일이 아닌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라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 효율성 평가는 기획 단계가 아닌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실행 단계 이후의 과업이다</a:t>
            </a:r>
            <a:r>
              <a:rPr lang="en-US" altLang="ko-KR" sz="1400" dirty="0" smtClean="0"/>
              <a:t>.  </a:t>
            </a:r>
            <a:r>
              <a:rPr lang="ko-KR" altLang="en-US" sz="1400" dirty="0" smtClean="0"/>
              <a:t>기획의 과정은 목표설정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자원의 고려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대안 모색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결과예측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계획 결정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구체적 프로그램 수립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개방성 유지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42910" y="1571612"/>
          <a:ext cx="700092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924"/>
              </a:tblGrid>
              <a:tr h="50006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가</a:t>
                      </a:r>
                      <a:r>
                        <a:rPr lang="en-US" altLang="ko-KR" sz="1400" dirty="0" smtClean="0"/>
                        <a:t>. </a:t>
                      </a:r>
                      <a:r>
                        <a:rPr lang="ko-KR" altLang="en-US" sz="1400" dirty="0" smtClean="0"/>
                        <a:t>세부목표를 결정한다</a:t>
                      </a:r>
                      <a:r>
                        <a:rPr lang="en-US" altLang="ko-KR" sz="1400" dirty="0" smtClean="0"/>
                        <a:t>.                    </a:t>
                      </a:r>
                      <a:r>
                        <a:rPr lang="ko-KR" altLang="en-US" sz="1400" dirty="0" smtClean="0"/>
                        <a:t>나</a:t>
                      </a:r>
                      <a:r>
                        <a:rPr lang="en-US" altLang="ko-KR" sz="1400" dirty="0" smtClean="0"/>
                        <a:t>. </a:t>
                      </a:r>
                      <a:r>
                        <a:rPr lang="ko-KR" altLang="en-US" sz="1400" dirty="0" smtClean="0"/>
                        <a:t>관련 정보를 수집한다</a:t>
                      </a:r>
                      <a:r>
                        <a:rPr lang="en-US" altLang="ko-KR" sz="14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400" dirty="0" smtClean="0"/>
                        <a:t>다</a:t>
                      </a:r>
                      <a:r>
                        <a:rPr lang="en-US" altLang="ko-KR" sz="1400" dirty="0" smtClean="0"/>
                        <a:t>. </a:t>
                      </a:r>
                      <a:r>
                        <a:rPr lang="ko-KR" altLang="en-US" sz="1400" dirty="0" smtClean="0"/>
                        <a:t>대안들의 우선순위를 결정한다</a:t>
                      </a:r>
                      <a:r>
                        <a:rPr lang="en-US" altLang="ko-KR" sz="1400" dirty="0" smtClean="0"/>
                        <a:t>.     </a:t>
                      </a:r>
                      <a:r>
                        <a:rPr lang="ko-KR" altLang="en-US" sz="1400" dirty="0" smtClean="0"/>
                        <a:t>라</a:t>
                      </a:r>
                      <a:r>
                        <a:rPr lang="en-US" altLang="ko-KR" sz="1400" dirty="0" smtClean="0"/>
                        <a:t>. </a:t>
                      </a:r>
                      <a:r>
                        <a:rPr lang="ko-KR" altLang="en-US" sz="1400" dirty="0" smtClean="0"/>
                        <a:t>자원의 투입대비 산출을 평가한다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30.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 중 사회복지조직의 최고관리자의 태도로 적절한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신입직원이 들어오고 직원이동이 많을 때는 워크숍을 실시한다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입사성적은 뛰어나나 잦은 지각을 하는 직원에게는 명령과 지시를 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근무성과가 낮고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직원들과 잦은 갈등을 일으키는 직원에게는 업무에 대한 재량권을 부여한다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다른 직원들보다 늦게까지 남아 일을 하는 모습이 자주 목격되지만 성과가 잘 나오지 않는 직원에게 </a:t>
            </a:r>
            <a:r>
              <a:rPr lang="ko-KR" altLang="en-US" sz="1400" dirty="0" err="1" smtClean="0"/>
              <a:t>멘토를</a:t>
            </a:r>
            <a:r>
              <a:rPr lang="ko-KR" altLang="en-US" sz="1400" dirty="0" smtClean="0"/>
              <a:t> 연결해 준다</a:t>
            </a:r>
            <a:r>
              <a:rPr lang="en-US" altLang="ko-KR" sz="1400" dirty="0" smtClean="0"/>
              <a:t>.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새로운 </a:t>
            </a:r>
            <a:r>
              <a:rPr lang="ko-KR" altLang="en-US" sz="1400" dirty="0" err="1" smtClean="0"/>
              <a:t>기획안을</a:t>
            </a:r>
            <a:r>
              <a:rPr lang="ko-KR" altLang="en-US" sz="1400" dirty="0" smtClean="0"/>
              <a:t> 작성하기를 좋아하고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이에 대한 실행능력이 뛰어나 주위의 평판이 뛰어난 직원에게는 업무량을 늘려준다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smtClean="0"/>
              <a:t>8</a:t>
            </a:r>
            <a:r>
              <a:rPr lang="ko-KR" altLang="en-US" sz="2800" smtClean="0"/>
              <a:t>회 </a:t>
            </a:r>
            <a:r>
              <a:rPr lang="ko-KR" altLang="en-US" sz="2800" dirty="0" smtClean="0"/>
              <a:t>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00034" y="3714752"/>
          <a:ext cx="6643734" cy="1988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3734"/>
              </a:tblGrid>
              <a:tr h="98297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① 워크숍은 실습이 병행되는 직원개발방법이므로 직원의 이동이 많을 때 실시하는 것은 효과적이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en-US" altLang="ko-KR" sz="1200" dirty="0" smtClean="0"/>
                        <a:t>    </a:t>
                      </a:r>
                      <a:r>
                        <a:rPr lang="ko-KR" altLang="en-US" sz="1200" dirty="0" smtClean="0"/>
                        <a:t>지 않다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dirty="0" smtClean="0"/>
                        <a:t>② </a:t>
                      </a:r>
                      <a:r>
                        <a:rPr lang="ko-KR" altLang="en-US" sz="1200" dirty="0" err="1" smtClean="0"/>
                        <a:t>참여형</a:t>
                      </a:r>
                      <a:r>
                        <a:rPr lang="ko-KR" altLang="en-US" sz="1200" dirty="0" smtClean="0"/>
                        <a:t> 리더십이 요구된다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dirty="0" smtClean="0"/>
                        <a:t>③ 지시형 리더십이 요구된다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sz="1200" dirty="0" smtClean="0"/>
                        <a:t>⑤ </a:t>
                      </a:r>
                      <a:r>
                        <a:rPr lang="ko-KR" altLang="en-US" sz="1200" dirty="0" err="1" smtClean="0"/>
                        <a:t>위임형</a:t>
                      </a:r>
                      <a:r>
                        <a:rPr lang="ko-KR" altLang="en-US" sz="1200" dirty="0" smtClean="0"/>
                        <a:t> 리더십이 요구된다</a:t>
                      </a:r>
                      <a:r>
                        <a:rPr lang="en-US" altLang="ko-KR" sz="1200" dirty="0" smtClean="0"/>
                        <a:t>.</a:t>
                      </a:r>
                      <a:endParaRPr lang="en-US" altLang="ko-KR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82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프로그램의 이동 흐름을 바르게 나타낸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목표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투입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전환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산출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성과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투입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목표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전환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산출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성과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투입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전환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산출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목표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성과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목표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전환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산출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성과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투입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성과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산출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전환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투입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목표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①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 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714348" y="3429000"/>
          <a:ext cx="6691338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1338"/>
              </a:tblGrid>
              <a:tr h="714380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프로그램은 논리모델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투입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전환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산출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성과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ko-KR" altLang="en-US" sz="1200" dirty="0" smtClean="0"/>
                        <a:t>을 토대로 구성되며 이는 기관의 목표와 일치해야 한다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FontTx/>
                        <a:buChar char="-"/>
                        <a:defRPr/>
                      </a:pPr>
                      <a:r>
                        <a:rPr lang="ko-KR" altLang="en-US" sz="1200" baseline="0" dirty="0" smtClean="0"/>
                        <a:t>투입 </a:t>
                      </a:r>
                      <a:r>
                        <a:rPr lang="en-US" altLang="ko-KR" sz="1200" baseline="0" dirty="0" smtClean="0"/>
                        <a:t>: </a:t>
                      </a:r>
                      <a:r>
                        <a:rPr lang="ko-KR" altLang="en-US" sz="1200" baseline="0" dirty="0" smtClean="0"/>
                        <a:t>클라이언트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직원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물적 자원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시설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장비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FontTx/>
                        <a:buChar char="-"/>
                        <a:defRPr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전환 </a:t>
                      </a:r>
                      <a:r>
                        <a:rPr lang="en-US" altLang="ko-KR" sz="1200" baseline="0" dirty="0" smtClean="0"/>
                        <a:t>: </a:t>
                      </a:r>
                      <a:r>
                        <a:rPr lang="ko-KR" altLang="en-US" sz="1200" baseline="0" dirty="0" smtClean="0"/>
                        <a:t>투입된 개입이나 프로그램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FontTx/>
                        <a:buChar char="-"/>
                        <a:defRPr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산출 </a:t>
                      </a:r>
                      <a:r>
                        <a:rPr lang="en-US" altLang="ko-KR" sz="1200" baseline="0" dirty="0" smtClean="0"/>
                        <a:t>: </a:t>
                      </a:r>
                      <a:r>
                        <a:rPr lang="ko-KR" altLang="en-US" sz="1200" baseline="0" dirty="0" smtClean="0"/>
                        <a:t>클라이언트가 제공하는 서비스의 양과 질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FontTx/>
                        <a:buChar char="-"/>
                        <a:defRPr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성과 </a:t>
                      </a:r>
                      <a:r>
                        <a:rPr lang="en-US" altLang="ko-KR" sz="1200" baseline="0" dirty="0" smtClean="0"/>
                        <a:t>: </a:t>
                      </a:r>
                      <a:r>
                        <a:rPr lang="ko-KR" altLang="en-US" sz="1200" baseline="0" dirty="0" smtClean="0"/>
                        <a:t>궁극적으로 지향하는 클라이언트의 변화 내용</a:t>
                      </a:r>
                      <a:endParaRPr lang="ko-KR" altLang="en-US" sz="12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4.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사회복지기관의 재정 수입 중 클라이언트의 선택권이 큰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</a:t>
            </a:r>
            <a:endParaRPr lang="en-US" altLang="ko-KR" sz="1400" u="sng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정보보조금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후원금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ko-KR" altLang="en-US" sz="1400" dirty="0" err="1" smtClean="0"/>
              <a:t>바우처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서비스구매계약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ko-KR" altLang="en-US" sz="1400" dirty="0" err="1" smtClean="0"/>
              <a:t>법인전입금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357158" y="3186114"/>
          <a:ext cx="71438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</a:tblGrid>
              <a:tr h="35719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바우처의</a:t>
                      </a:r>
                      <a:r>
                        <a:rPr lang="ko-KR" altLang="en-US" sz="1200" dirty="0" smtClean="0"/>
                        <a:t> 사전적 의미는 증서 또는 상품권 등을 뜻한다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원래는 마케팅에서 특정상품의 판매를 촉진하고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고객의 </a:t>
                      </a:r>
                      <a:r>
                        <a:rPr lang="ko-KR" altLang="en-US" sz="1200" dirty="0" err="1" smtClean="0"/>
                        <a:t>충성도를</a:t>
                      </a:r>
                      <a:r>
                        <a:rPr lang="ko-KR" altLang="en-US" sz="1200" dirty="0" smtClean="0"/>
                        <a:t> 확보하기 위해 사용되는 기법 중의 하나였으나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baseline="0" dirty="0" smtClean="0"/>
                        <a:t> 현재는 사회보장제도에서도 널리 사용되고 있다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이에 정부가 특정 수혜자에게 교육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주택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의료 따위 등을 가리키는 의미로 쓰이고 있다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err="1" smtClean="0"/>
                        <a:t>바우처를</a:t>
                      </a:r>
                      <a:r>
                        <a:rPr lang="ko-KR" altLang="en-US" sz="1200" baseline="0" dirty="0" smtClean="0"/>
                        <a:t> 이용할 경우 클라이언트들은 접근이 용이한 희망 기관에서 서비스를 받을 수 있다는 점에서 클라이언트의 선택권을 높여준다</a:t>
                      </a:r>
                      <a:r>
                        <a:rPr lang="en-US" altLang="ko-KR" sz="1200" baseline="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5.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업무세분화로 인해 발생하는 직원들 문제에 조직이 대처하는 방식으로 적절하지 못한 것은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팀제접근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사례관리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사례옹호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직무순환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직무축소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⑤ 사회복지조직의 업무세분화는 업무자의 매너리즘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클라이언트의 혼란 등의 문제를 초래하므로 팀제 접근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사례관리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사례옹호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직무순환 등의 대안을 모색하게 된다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6.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다음에 해당하는 비용은  무엇인가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직접비용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행정비용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가변비용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회의비용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기술비용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② 사회복지조직들에서 비용 할당에 가장 어려움을 겪는 부분이 행정에 소요되는 비용으로 다수의 프로그램들이 행정비용을 분산해서 공유하기 때문에 어떻게 이를 개별 조직 단위와 프로그램들에 할당할 것인가라는 문제가 발생한다</a:t>
            </a:r>
            <a:r>
              <a:rPr lang="en-US" altLang="ko-KR" sz="1400" dirty="0" smtClean="0"/>
              <a:t>. 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1397000"/>
          <a:ext cx="704852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28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</a:t>
                      </a:r>
                      <a:r>
                        <a:rPr lang="ko-KR" altLang="en-US" sz="1200" dirty="0" smtClean="0"/>
                        <a:t>사회복지관에서는 고장이 난 복사기를 수리하기 위해 복사기 수리비용을 복사기를 사용하는 세 프로그램의 예산에서 나누어 부담하려고 한다</a:t>
                      </a:r>
                      <a:r>
                        <a:rPr lang="en-US" altLang="ko-KR" sz="120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71472" y="4286256"/>
          <a:ext cx="7143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</a:tblGrid>
              <a:tr h="370840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400" dirty="0" smtClean="0"/>
                        <a:t>① 직접비용 </a:t>
                      </a:r>
                      <a:r>
                        <a:rPr lang="en-US" altLang="ko-KR" sz="1400" dirty="0" smtClean="0"/>
                        <a:t>:</a:t>
                      </a:r>
                      <a:r>
                        <a:rPr lang="ko-KR" altLang="en-US" sz="1400" dirty="0" smtClean="0"/>
                        <a:t>프로그램 운영에 직접적으로 투입되는 프로그램 </a:t>
                      </a:r>
                      <a:r>
                        <a:rPr lang="ko-KR" altLang="en-US" sz="1400" dirty="0" err="1" smtClean="0"/>
                        <a:t>홍보비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직접서비스 비용 </a:t>
                      </a:r>
                      <a:endParaRPr lang="en-US" altLang="ko-KR" sz="14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400" dirty="0" smtClean="0"/>
                        <a:t>                      </a:t>
                      </a:r>
                      <a:r>
                        <a:rPr lang="ko-KR" altLang="en-US" sz="1400" dirty="0" smtClean="0"/>
                        <a:t>등과 같은 것들</a:t>
                      </a:r>
                      <a:endParaRPr lang="en-US" altLang="ko-KR" sz="14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400" dirty="0" smtClean="0"/>
                        <a:t>③ 가변비용 </a:t>
                      </a:r>
                      <a:r>
                        <a:rPr lang="en-US" altLang="ko-KR" sz="1400" dirty="0" smtClean="0"/>
                        <a:t>: </a:t>
                      </a:r>
                      <a:r>
                        <a:rPr lang="ko-KR" altLang="en-US" sz="1400" dirty="0" smtClean="0"/>
                        <a:t>생산량에 정비례해서 움직이는 비용</a:t>
                      </a:r>
                      <a:endParaRPr lang="en-US" altLang="ko-KR" sz="14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400" dirty="0" smtClean="0"/>
                        <a:t>④ 회의비용 </a:t>
                      </a:r>
                      <a:r>
                        <a:rPr lang="en-US" altLang="ko-KR" sz="1400" dirty="0" smtClean="0"/>
                        <a:t>: </a:t>
                      </a:r>
                      <a:r>
                        <a:rPr lang="ko-KR" altLang="en-US" sz="1400" dirty="0" smtClean="0"/>
                        <a:t>회의를 위해 쓰이는 비용</a:t>
                      </a:r>
                      <a:endParaRPr lang="en-US" altLang="ko-KR" sz="14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400" dirty="0" smtClean="0"/>
                        <a:t>⑤ 기술비용 </a:t>
                      </a:r>
                      <a:r>
                        <a:rPr lang="en-US" altLang="ko-KR" sz="1400" dirty="0" smtClean="0"/>
                        <a:t>: </a:t>
                      </a:r>
                      <a:r>
                        <a:rPr lang="ko-KR" altLang="en-US" sz="1400" dirty="0" smtClean="0"/>
                        <a:t>특별 활동에 대한 한 단위에게 부과해야 할 비용을 합당하게 결정할 수 있는 </a:t>
                      </a:r>
                      <a:endParaRPr lang="en-US" altLang="ko-KR" sz="14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400" dirty="0" smtClean="0"/>
                        <a:t>                      </a:t>
                      </a:r>
                      <a:r>
                        <a:rPr lang="ko-KR" altLang="en-US" sz="1400" dirty="0" smtClean="0"/>
                        <a:t>비용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부식비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err="1" smtClean="0"/>
                        <a:t>물품비</a:t>
                      </a:r>
                      <a:r>
                        <a:rPr lang="ko-KR" altLang="en-US" sz="1400" dirty="0" smtClean="0"/>
                        <a:t> 등과 같이 쓰이는 만큼 비례해서 변화하는 가변 비용 등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7.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프로그램기획에서 세부목표와 활동 및 프로그램을 기입하여 과업수행시간을 관리하는 데 사용되는 기법은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</a:t>
            </a:r>
            <a:r>
              <a:rPr lang="en-US" altLang="ko-KR" sz="1400" dirty="0" smtClean="0"/>
              <a:t>MBO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</a:t>
            </a:r>
            <a:r>
              <a:rPr lang="en-US" altLang="ko-KR" sz="1400" dirty="0" smtClean="0"/>
              <a:t>FGI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en-US" altLang="ko-KR" sz="1400" dirty="0" smtClean="0"/>
              <a:t>Gantt Chart</a:t>
            </a: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</a:t>
            </a:r>
            <a:r>
              <a:rPr lang="en-US" altLang="ko-KR" sz="1400" dirty="0" smtClean="0"/>
              <a:t>SWOT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</a:t>
            </a:r>
            <a:r>
              <a:rPr lang="en-US" altLang="ko-KR" sz="1400" dirty="0" smtClean="0"/>
              <a:t>CRM</a:t>
            </a: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③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00034" y="3429000"/>
          <a:ext cx="70009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924"/>
              </a:tblGrid>
              <a:tr h="370840">
                <a:tc>
                  <a:txBody>
                    <a:bodyPr/>
                    <a:lstStyle/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① </a:t>
                      </a:r>
                      <a:r>
                        <a:rPr lang="en-US" altLang="ko-KR" sz="1200" dirty="0" smtClean="0"/>
                        <a:t>MBO :</a:t>
                      </a:r>
                      <a:r>
                        <a:rPr lang="en-US" altLang="ko-KR" sz="1200" baseline="0" dirty="0" smtClean="0"/>
                        <a:t>  </a:t>
                      </a:r>
                      <a:r>
                        <a:rPr lang="ko-KR" altLang="en-US" sz="1200" baseline="0" dirty="0" smtClean="0"/>
                        <a:t>단기적이고 구체적인 세부목표와 활동 및 프로그램을 기입하고 가로 바에는 시간을 기입하여 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baseline="0" dirty="0" smtClean="0"/>
                        <a:t>                  </a:t>
                      </a:r>
                      <a:r>
                        <a:rPr lang="ko-KR" altLang="en-US" sz="1200" baseline="0" dirty="0" smtClean="0"/>
                        <a:t>사업의 소요시간을 막대로 나타내는 도표이다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상대적으로 복잡하지 않은 사업을 계획할 때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baseline="0" dirty="0" smtClean="0"/>
                        <a:t>                  </a:t>
                      </a:r>
                      <a:r>
                        <a:rPr lang="ko-KR" altLang="en-US" sz="1200" baseline="0" dirty="0" smtClean="0"/>
                        <a:t>주로 사용하며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단순 명료하다는 장점이 있다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그러나 세부적인 활동을 포함하지 않고</a:t>
                      </a:r>
                      <a:r>
                        <a:rPr lang="en-US" altLang="ko-KR" sz="1200" baseline="0" dirty="0" smtClean="0"/>
                        <a:t>, 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baseline="0" dirty="0" smtClean="0"/>
                        <a:t>                   </a:t>
                      </a:r>
                      <a:r>
                        <a:rPr lang="ko-KR" altLang="en-US" sz="1200" baseline="0" dirty="0" smtClean="0"/>
                        <a:t>과업이나 활동간의 </a:t>
                      </a:r>
                      <a:r>
                        <a:rPr lang="ko-KR" altLang="en-US" sz="1200" baseline="0" dirty="0" err="1" smtClean="0"/>
                        <a:t>연결정도</a:t>
                      </a:r>
                      <a:r>
                        <a:rPr lang="ko-KR" altLang="en-US" sz="1200" baseline="0" dirty="0" smtClean="0"/>
                        <a:t> 표시하지 않는다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과업들간의 연관성을 알 수 없다</a:t>
                      </a:r>
                      <a:r>
                        <a:rPr lang="en-US" altLang="ko-KR" sz="1200" baseline="0" dirty="0" smtClean="0"/>
                        <a:t>.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② </a:t>
                      </a:r>
                      <a:r>
                        <a:rPr lang="en-US" altLang="ko-KR" sz="1200" dirty="0" smtClean="0"/>
                        <a:t>FGI (</a:t>
                      </a:r>
                      <a:r>
                        <a:rPr lang="ko-KR" altLang="en-US" sz="1200" dirty="0" err="1" smtClean="0"/>
                        <a:t>초점집단면접법</a:t>
                      </a:r>
                      <a:r>
                        <a:rPr lang="en-US" altLang="ko-KR" sz="1200" dirty="0" smtClean="0"/>
                        <a:t>) : </a:t>
                      </a:r>
                      <a:r>
                        <a:rPr lang="ko-KR" altLang="en-US" sz="1200" dirty="0" smtClean="0"/>
                        <a:t>표적시장으로 예상되는 대상자를 일정한 자격기준에 따라 </a:t>
                      </a:r>
                      <a:r>
                        <a:rPr lang="en-US" altLang="ko-KR" sz="1200" dirty="0" smtClean="0"/>
                        <a:t>6-12</a:t>
                      </a:r>
                      <a:r>
                        <a:rPr lang="ko-KR" altLang="en-US" sz="1200" dirty="0" smtClean="0"/>
                        <a:t>명 정도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             </a:t>
                      </a:r>
                      <a:r>
                        <a:rPr lang="ko-KR" altLang="en-US" sz="1200" dirty="0" smtClean="0"/>
                        <a:t>선발하여 한 장소에 모이게 한 후 면접자의 진행 아래 조사목적과 관련된 토론을 함으로써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             </a:t>
                      </a:r>
                      <a:r>
                        <a:rPr lang="ko-KR" altLang="en-US" sz="1200" dirty="0" smtClean="0"/>
                        <a:t>자료를 수집하는 기법이다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④ </a:t>
                      </a:r>
                      <a:r>
                        <a:rPr lang="en-US" altLang="ko-KR" sz="1200" dirty="0" smtClean="0"/>
                        <a:t>SWOT</a:t>
                      </a:r>
                      <a:r>
                        <a:rPr lang="ko-KR" altLang="en-US" sz="1200" dirty="0" smtClean="0"/>
                        <a:t>  </a:t>
                      </a:r>
                      <a:r>
                        <a:rPr lang="en-US" altLang="ko-KR" sz="1200" dirty="0" smtClean="0"/>
                        <a:t>:</a:t>
                      </a:r>
                      <a:r>
                        <a:rPr lang="ko-KR" altLang="en-US" sz="1200" dirty="0" smtClean="0"/>
                        <a:t>기관의 마케팅의 강점과 약점을 확인하고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외부 환경의 기회 요인과 위협요인을 규명하는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               </a:t>
                      </a:r>
                      <a:r>
                        <a:rPr lang="ko-KR" altLang="en-US" sz="1200" dirty="0" smtClean="0"/>
                        <a:t>분석방법이다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ko-KR" altLang="en-US" sz="1200" dirty="0" smtClean="0"/>
                        <a:t>⑤ </a:t>
                      </a:r>
                      <a:r>
                        <a:rPr lang="en-US" altLang="ko-KR" sz="1200" dirty="0" smtClean="0"/>
                        <a:t>CRM : </a:t>
                      </a:r>
                      <a:r>
                        <a:rPr lang="ko-KR" altLang="en-US" sz="1200" dirty="0" smtClean="0"/>
                        <a:t>고객관리 마케팅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고객과 관련된 자료를 분석하고 고객 특성에 기초한 맞춤 서비스를 </a:t>
                      </a:r>
                      <a:endParaRPr lang="en-US" altLang="ko-KR" sz="120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dirty="0" smtClean="0"/>
                        <a:t>                 </a:t>
                      </a:r>
                      <a:r>
                        <a:rPr lang="ko-KR" altLang="en-US" sz="1200" dirty="0" smtClean="0"/>
                        <a:t>지속적으로 제공하여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err="1" smtClean="0"/>
                        <a:t>가치있는</a:t>
                      </a:r>
                      <a:r>
                        <a:rPr lang="ko-KR" altLang="en-US" sz="1200" dirty="0" smtClean="0"/>
                        <a:t> 고객을 파악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획득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유지하는 활동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ko-KR" altLang="en-US" sz="1200" dirty="0" smtClean="0"/>
                        <a:t>과</a:t>
                      </a:r>
                      <a:r>
                        <a:rPr lang="ko-KR" altLang="en-US" sz="1200" baseline="0" dirty="0" smtClean="0"/>
                        <a:t> 공익연계 </a:t>
                      </a:r>
                      <a:endParaRPr lang="en-US" altLang="ko-KR" sz="1200" baseline="0" dirty="0" smtClean="0"/>
                    </a:p>
                    <a:p>
                      <a:pPr algn="just" eaLnBrk="0" latinLnBrk="0" hangingPunct="0">
                        <a:buNone/>
                        <a:defRPr/>
                      </a:pPr>
                      <a:r>
                        <a:rPr lang="en-US" altLang="ko-KR" sz="1200" baseline="0" dirty="0" smtClean="0"/>
                        <a:t>                 </a:t>
                      </a:r>
                      <a:r>
                        <a:rPr lang="ko-KR" altLang="en-US" sz="1200" baseline="0" dirty="0" smtClean="0"/>
                        <a:t>마케팅</a:t>
                      </a: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기업의 이미지 제고를 위해 비영리조직의 활동과 연계하는 마케팅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14356"/>
            <a:ext cx="7681942" cy="5643602"/>
          </a:xfrm>
        </p:spPr>
        <p:txBody>
          <a:bodyPr/>
          <a:lstStyle/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8. 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다음은 무엇을 중요시한 것인가 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?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① </a:t>
            </a:r>
            <a:r>
              <a:rPr lang="ko-KR" altLang="en-US" sz="1400" dirty="0" err="1" smtClean="0"/>
              <a:t>노력성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② 영향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③ </a:t>
            </a:r>
            <a:r>
              <a:rPr lang="ko-KR" altLang="en-US" sz="1400" dirty="0" err="1" smtClean="0"/>
              <a:t>공평성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④ 효율성</a:t>
            </a: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/>
              <a:t>⑤ 만족도</a:t>
            </a: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&lt;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정답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&gt;</a:t>
            </a:r>
            <a:r>
              <a:rPr lang="ko-KR" altLang="en-US" sz="1400" dirty="0" smtClean="0"/>
              <a:t> ④ </a:t>
            </a:r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/>
          </a:p>
          <a:p>
            <a:pPr algn="just" eaLnBrk="0" latinLnBrk="0" hangingPunct="0"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en-US" altLang="ko-KR" sz="1400" dirty="0" smtClean="0"/>
          </a:p>
          <a:p>
            <a:pPr>
              <a:buNone/>
              <a:defRPr/>
            </a:pPr>
            <a:endParaRPr lang="ko-KR" altLang="en-US" sz="1400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ko-KR" altLang="en-US" sz="1400" dirty="0" smtClean="0"/>
          </a:p>
          <a:p>
            <a:pPr>
              <a:defRPr/>
            </a:pPr>
            <a:endParaRPr lang="en-US" altLang="ko-KR" sz="1400" dirty="0" smtClean="0"/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endParaRPr lang="en-US" altLang="ko-KR" sz="1400" b="1" dirty="0" smtClean="0"/>
          </a:p>
          <a:p>
            <a:pPr>
              <a:defRPr/>
            </a:pPr>
            <a:endParaRPr lang="en-US" altLang="ko-KR" sz="1800" b="1" dirty="0" smtClean="0"/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36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en-US" altLang="ko-KR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바탕" pitchFamily="18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hangingPunct="0">
              <a:defRPr/>
            </a:pPr>
            <a:endParaRPr lang="en-US" altLang="ko-KR" sz="18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ko-KR" altLang="en-US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r>
              <a:rPr lang="ko-KR" altLang="en-US" sz="14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r>
              <a:rPr lang="en-US" altLang="ko-KR" sz="1400" dirty="0" smtClean="0">
                <a:solidFill>
                  <a:srgbClr val="000000"/>
                </a:solidFill>
                <a:latin typeface="바탕"/>
                <a:ea typeface="굴림" pitchFamily="50" charset="-127"/>
              </a:rPr>
              <a:t> 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buNone/>
              <a:defRPr/>
            </a:pPr>
            <a:endParaRPr lang="ko-KR" altLang="en-US" sz="18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just" eaLnBrk="0" latinLnBrk="0" hangingPunct="0">
              <a:defRPr/>
            </a:pPr>
            <a:endParaRPr lang="en-US" altLang="ko-KR" sz="1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  <a:buNone/>
            </a:pPr>
            <a:endParaRPr lang="ko-KR" altLang="ko-KR" sz="2400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>
              <a:ea typeface="굴림" charset="-127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2010</a:t>
            </a:r>
            <a:r>
              <a:rPr lang="ko-KR" altLang="en-US" sz="2800" dirty="0" smtClean="0"/>
              <a:t>년 제</a:t>
            </a:r>
            <a:r>
              <a:rPr lang="en-US" altLang="ko-KR" sz="2800" dirty="0" smtClean="0"/>
              <a:t>8</a:t>
            </a:r>
            <a:r>
              <a:rPr lang="ko-KR" altLang="en-US" sz="2800" dirty="0" smtClean="0"/>
              <a:t>회 기출문제</a:t>
            </a:r>
            <a:endParaRPr lang="ru-RU" sz="28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58" y="857232"/>
            <a:ext cx="78343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바탕" pitchFamily="18" charset="-127"/>
              <a:ea typeface="굴림" pitchFamily="50" charset="-127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71472" y="1397000"/>
          <a:ext cx="704852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28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서비스 단위당 비용절감을 고려한다는 점에서 최근 들어 사회복지관 관리자들의 관심이 증대하고 있다</a:t>
                      </a:r>
                      <a:r>
                        <a:rPr lang="en-US" altLang="ko-KR" sz="1200" dirty="0" smtClean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7">
      <a:dk1>
        <a:srgbClr val="4D4D4D"/>
      </a:dk1>
      <a:lt1>
        <a:srgbClr val="FFFFFF"/>
      </a:lt1>
      <a:dk2>
        <a:srgbClr val="4D4D4D"/>
      </a:dk2>
      <a:lt2>
        <a:srgbClr val="888888"/>
      </a:lt2>
      <a:accent1>
        <a:srgbClr val="9E9E9E"/>
      </a:accent1>
      <a:accent2>
        <a:srgbClr val="BEBEBE"/>
      </a:accent2>
      <a:accent3>
        <a:srgbClr val="FFFFFF"/>
      </a:accent3>
      <a:accent4>
        <a:srgbClr val="404040"/>
      </a:accent4>
      <a:accent5>
        <a:srgbClr val="CCCCCC"/>
      </a:accent5>
      <a:accent6>
        <a:srgbClr val="ACACAC"/>
      </a:accent6>
      <a:hlink>
        <a:srgbClr val="C8C8C8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617180"/>
        </a:lt2>
        <a:accent1>
          <a:srgbClr val="85919F"/>
        </a:accent1>
        <a:accent2>
          <a:srgbClr val="96A3AF"/>
        </a:accent2>
        <a:accent3>
          <a:srgbClr val="FFFFFF"/>
        </a:accent3>
        <a:accent4>
          <a:srgbClr val="404040"/>
        </a:accent4>
        <a:accent5>
          <a:srgbClr val="C2C7CD"/>
        </a:accent5>
        <a:accent6>
          <a:srgbClr val="87939E"/>
        </a:accent6>
        <a:hlink>
          <a:srgbClr val="AFB9C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C8C8C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F2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D0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397AF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3892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3174</TotalTime>
  <Words>2909</Words>
  <Application>Microsoft Office PowerPoint</Application>
  <PresentationFormat>화면 슬라이드 쇼(4:3)</PresentationFormat>
  <Paragraphs>3072</Paragraphs>
  <Slides>31</Slides>
  <Notes>31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powerpoint-template</vt:lpstr>
      <vt:lpstr>사회복지행정론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  <vt:lpstr>2010년 제8회 기출문제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사회복지행정론</dc:title>
  <dc:creator>OK</dc:creator>
  <cp:lastModifiedBy>OK</cp:lastModifiedBy>
  <cp:revision>251</cp:revision>
  <dcterms:created xsi:type="dcterms:W3CDTF">2010-06-30T10:06:08Z</dcterms:created>
  <dcterms:modified xsi:type="dcterms:W3CDTF">2010-08-06T14:21:29Z</dcterms:modified>
</cp:coreProperties>
</file>