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9" r:id="rId3"/>
    <p:sldId id="261" r:id="rId4"/>
    <p:sldId id="257" r:id="rId5"/>
    <p:sldId id="258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01" autoAdjust="0"/>
  </p:normalViewPr>
  <p:slideViewPr>
    <p:cSldViewPr>
      <p:cViewPr varScale="1">
        <p:scale>
          <a:sx n="103" d="100"/>
          <a:sy n="103" d="100"/>
        </p:scale>
        <p:origin x="-11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E63C-9BB4-4B30-93D9-CD834D89EED7}" type="datetimeFigureOut">
              <a:rPr lang="ko-KR" altLang="en-US" smtClean="0"/>
              <a:pPr/>
              <a:t>2010-10-30</a:t>
            </a:fld>
            <a:endParaRPr lang="ko-KR" altLang="en-US" dirty="0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3564F-CC50-43E0-9CF3-8283C611F2E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E63C-9BB4-4B30-93D9-CD834D89EED7}" type="datetimeFigureOut">
              <a:rPr lang="ko-KR" altLang="en-US" smtClean="0"/>
              <a:pPr/>
              <a:t>2010-10-30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3564F-CC50-43E0-9CF3-8283C611F2E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E63C-9BB4-4B30-93D9-CD834D89EED7}" type="datetimeFigureOut">
              <a:rPr lang="ko-KR" altLang="en-US" smtClean="0"/>
              <a:pPr/>
              <a:t>2010-10-30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3564F-CC50-43E0-9CF3-8283C611F2E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E63C-9BB4-4B30-93D9-CD834D89EED7}" type="datetimeFigureOut">
              <a:rPr lang="ko-KR" altLang="en-US" smtClean="0"/>
              <a:pPr/>
              <a:t>2010-10-30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3564F-CC50-43E0-9CF3-8283C611F2E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E63C-9BB4-4B30-93D9-CD834D89EED7}" type="datetimeFigureOut">
              <a:rPr lang="ko-KR" altLang="en-US" smtClean="0"/>
              <a:pPr/>
              <a:t>2010-10-30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8C3564F-CC50-43E0-9CF3-8283C611F2E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E63C-9BB4-4B30-93D9-CD834D89EED7}" type="datetimeFigureOut">
              <a:rPr lang="ko-KR" altLang="en-US" smtClean="0"/>
              <a:pPr/>
              <a:t>2010-10-30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3564F-CC50-43E0-9CF3-8283C611F2E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내용 개체 틀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E63C-9BB4-4B30-93D9-CD834D89EED7}" type="datetimeFigureOut">
              <a:rPr lang="ko-KR" altLang="en-US" smtClean="0"/>
              <a:pPr/>
              <a:t>2010-10-30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3564F-CC50-43E0-9CF3-8283C611F2E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E63C-9BB4-4B30-93D9-CD834D89EED7}" type="datetimeFigureOut">
              <a:rPr lang="ko-KR" altLang="en-US" smtClean="0"/>
              <a:pPr/>
              <a:t>2010-10-30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3564F-CC50-43E0-9CF3-8283C611F2E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E63C-9BB4-4B30-93D9-CD834D89EED7}" type="datetimeFigureOut">
              <a:rPr lang="ko-KR" altLang="en-US" smtClean="0"/>
              <a:pPr/>
              <a:t>2010-10-30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3564F-CC50-43E0-9CF3-8283C611F2E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E63C-9BB4-4B30-93D9-CD834D89EED7}" type="datetimeFigureOut">
              <a:rPr lang="ko-KR" altLang="en-US" smtClean="0"/>
              <a:pPr/>
              <a:t>2010-10-30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3564F-CC50-43E0-9CF3-8283C611F2E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ko-KR" alt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그림을 추가하려면 아이콘을 클릭하십시오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6E63C-9BB4-4B30-93D9-CD834D89EED7}" type="datetimeFigureOut">
              <a:rPr lang="ko-KR" altLang="en-US" smtClean="0"/>
              <a:pPr/>
              <a:t>2010-10-30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C3564F-CC50-43E0-9CF3-8283C611F2E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14" name="날짜 개체 틀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8A26E63C-9BB4-4B30-93D9-CD834D89EED7}" type="datetimeFigureOut">
              <a:rPr lang="ko-KR" altLang="en-US" smtClean="0"/>
              <a:pPr/>
              <a:t>2010-10-30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8C3564F-CC50-43E0-9CF3-8283C611F2E5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1" latinLnBrk="1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1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1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1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1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1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1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2976" y="1428736"/>
            <a:ext cx="6286544" cy="1509705"/>
          </a:xfrm>
        </p:spPr>
        <p:txBody>
          <a:bodyPr/>
          <a:lstStyle/>
          <a:p>
            <a:r>
              <a:rPr lang="ko-KR" altLang="en-US" dirty="0" smtClean="0"/>
              <a:t>연회예약부서 </a:t>
            </a:r>
            <a:r>
              <a:rPr altLang="ko-KR" smtClean="0"/>
              <a:t/>
            </a:r>
            <a:br>
              <a:rPr altLang="ko-KR" smtClean="0"/>
            </a:br>
            <a:r>
              <a:rPr lang="ko-KR" altLang="en-US" dirty="0" smtClean="0"/>
              <a:t>조직  과  직 무</a:t>
            </a: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572000" y="4714884"/>
            <a:ext cx="4572000" cy="2143116"/>
          </a:xfrm>
        </p:spPr>
        <p:txBody>
          <a:bodyPr/>
          <a:lstStyle/>
          <a:p>
            <a:pPr algn="r"/>
            <a:endParaRPr lang="en-US" altLang="ko-KR" dirty="0" smtClean="0"/>
          </a:p>
          <a:p>
            <a:pPr algn="r"/>
            <a:r>
              <a:rPr lang="en-US" altLang="ko-KR" sz="3200" dirty="0" smtClean="0"/>
              <a:t>200734110</a:t>
            </a:r>
          </a:p>
          <a:p>
            <a:pPr algn="r"/>
            <a:r>
              <a:rPr lang="ko-KR" altLang="en-US" sz="3200" dirty="0" smtClean="0"/>
              <a:t>백  수  연 </a:t>
            </a:r>
            <a:endParaRPr lang="ko-KR" alt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>
                <a:solidFill>
                  <a:srgbClr val="FF6600"/>
                </a:solidFill>
              </a:rPr>
              <a:t>연회예약부서</a:t>
            </a:r>
            <a:r>
              <a:rPr lang="ko-KR" altLang="en-US" dirty="0" smtClean="0"/>
              <a:t>의</a:t>
            </a:r>
            <a:r>
              <a:rPr lang="ko-KR" altLang="en-US" dirty="0" smtClean="0">
                <a:solidFill>
                  <a:srgbClr val="FF6600"/>
                </a:solidFill>
              </a:rPr>
              <a:t> </a:t>
            </a:r>
            <a:r>
              <a:rPr lang="ko-KR" altLang="en-US" dirty="0" smtClean="0">
                <a:solidFill>
                  <a:srgbClr val="CE0808"/>
                </a:solidFill>
              </a:rPr>
              <a:t>주요 업무 내용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관계부서 발주 업무</a:t>
            </a:r>
            <a:endParaRPr lang="en-US" altLang="ko-KR" dirty="0" smtClean="0"/>
          </a:p>
          <a:p>
            <a:r>
              <a:rPr lang="ko-KR" altLang="en-US" dirty="0" smtClean="0"/>
              <a:t>① 연회일람표 작성</a:t>
            </a:r>
            <a:endParaRPr lang="en-US" altLang="ko-KR" dirty="0" smtClean="0"/>
          </a:p>
          <a:p>
            <a:r>
              <a:rPr lang="ko-KR" altLang="ko-KR" dirty="0" smtClean="0"/>
              <a:t>②</a:t>
            </a:r>
            <a:r>
              <a:rPr lang="en-US" altLang="ko-KR" dirty="0" smtClean="0"/>
              <a:t> menu, name card, </a:t>
            </a:r>
            <a:r>
              <a:rPr lang="ko-KR" altLang="en-US" dirty="0" smtClean="0"/>
              <a:t>좌석배치도 제작 및 </a:t>
            </a:r>
            <a:r>
              <a:rPr lang="ko-KR" altLang="en-US" dirty="0" err="1" smtClean="0"/>
              <a:t>업장으로의</a:t>
            </a:r>
            <a:r>
              <a:rPr lang="ko-KR" altLang="en-US" dirty="0" smtClean="0"/>
              <a:t> 인도</a:t>
            </a:r>
            <a:endParaRPr lang="en-US" altLang="ko-KR" dirty="0" smtClean="0"/>
          </a:p>
          <a:p>
            <a:r>
              <a:rPr lang="ko-KR" altLang="ko-KR" dirty="0" smtClean="0"/>
              <a:t>③</a:t>
            </a:r>
            <a:r>
              <a:rPr lang="en-US" altLang="ko-KR" dirty="0" smtClean="0"/>
              <a:t> function sheet</a:t>
            </a:r>
            <a:r>
              <a:rPr lang="ko-KR" altLang="en-US" dirty="0" smtClean="0"/>
              <a:t>의 관계부서 배부</a:t>
            </a:r>
            <a:endParaRPr lang="en-US" altLang="ko-KR" dirty="0" smtClean="0"/>
          </a:p>
          <a:p>
            <a:r>
              <a:rPr lang="ko-KR" altLang="ko-KR" dirty="0" smtClean="0"/>
              <a:t>④</a:t>
            </a:r>
            <a:r>
              <a:rPr lang="en-US" altLang="ko-KR" dirty="0" smtClean="0"/>
              <a:t> </a:t>
            </a:r>
            <a:r>
              <a:rPr lang="ko-KR" altLang="en-US" dirty="0" smtClean="0"/>
              <a:t>외식 업무의 발주 </a:t>
            </a:r>
            <a:r>
              <a:rPr lang="en-US" altLang="ko-KR" dirty="0" smtClean="0"/>
              <a:t>(flower, photo, banner placard, musician, </a:t>
            </a:r>
            <a:r>
              <a:rPr lang="en-US" altLang="ko-KR" dirty="0" err="1" smtClean="0"/>
              <a:t>maenu</a:t>
            </a:r>
            <a:r>
              <a:rPr lang="en-US" altLang="ko-KR" dirty="0" smtClean="0"/>
              <a:t> </a:t>
            </a:r>
            <a:r>
              <a:rPr lang="ko-KR" altLang="en-US" dirty="0" smtClean="0"/>
              <a:t>등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⑤ </a:t>
            </a:r>
            <a:r>
              <a:rPr lang="en-US" altLang="ko-KR" dirty="0" smtClean="0"/>
              <a:t>sign-board, seating arrangement </a:t>
            </a:r>
            <a:r>
              <a:rPr lang="ko-KR" altLang="en-US" dirty="0" smtClean="0"/>
              <a:t>제작 및 설치</a:t>
            </a:r>
            <a:endParaRPr lang="en-US" altLang="ko-KR" dirty="0" smtClean="0"/>
          </a:p>
          <a:p>
            <a:r>
              <a:rPr lang="ko-KR" altLang="en-US" dirty="0" smtClean="0"/>
              <a:t>⑥ 고객관리카드 작성 및 보관 </a:t>
            </a:r>
            <a:endParaRPr lang="en-US" altLang="ko-KR" dirty="0" smtClean="0"/>
          </a:p>
          <a:p>
            <a:r>
              <a:rPr lang="ko-KR" altLang="en-US" dirty="0" smtClean="0"/>
              <a:t>⑦ 감사편지 발송 및 접수</a:t>
            </a:r>
            <a:endParaRPr lang="en-US" altLang="ko-KR" dirty="0" smtClean="0"/>
          </a:p>
          <a:p>
            <a:r>
              <a:rPr lang="ko-KR" altLang="en-US" dirty="0" smtClean="0"/>
              <a:t>⑧ </a:t>
            </a:r>
            <a:r>
              <a:rPr lang="en-US" altLang="ko-KR" dirty="0" smtClean="0"/>
              <a:t>function sheet</a:t>
            </a:r>
            <a:r>
              <a:rPr lang="ko-KR" altLang="en-US" dirty="0" smtClean="0"/>
              <a:t>의 보관</a:t>
            </a:r>
            <a:endParaRPr lang="en-US" altLang="ko-KR" dirty="0" smtClean="0"/>
          </a:p>
          <a:p>
            <a:r>
              <a:rPr lang="ko-KR" altLang="en-US" dirty="0" smtClean="0"/>
              <a:t>⑨ 각종 연회 </a:t>
            </a:r>
            <a:r>
              <a:rPr lang="en-US" altLang="ko-KR" dirty="0" smtClean="0"/>
              <a:t>sales kit </a:t>
            </a:r>
            <a:r>
              <a:rPr lang="ko-KR" altLang="en-US" dirty="0" smtClean="0"/>
              <a:t>보관</a:t>
            </a:r>
            <a:endParaRPr lang="en-US" altLang="ko-KR" dirty="0" smtClean="0"/>
          </a:p>
          <a:p>
            <a:r>
              <a:rPr lang="ko-KR" altLang="en-US" dirty="0" smtClean="0"/>
              <a:t>⑩ 행사에 필요한 각종 인쇄물의 고안 및 발주 </a:t>
            </a:r>
            <a:endParaRPr lang="en-US" altLang="ko-KR" dirty="0" smtClean="0"/>
          </a:p>
          <a:p>
            <a:r>
              <a:rPr lang="ko-KR" altLang="en-US" dirty="0" smtClean="0"/>
              <a:t>⑪ </a:t>
            </a:r>
            <a:r>
              <a:rPr lang="en-US" altLang="ko-KR" dirty="0" smtClean="0"/>
              <a:t>ice carving logo </a:t>
            </a:r>
            <a:r>
              <a:rPr lang="ko-KR" altLang="en-US" dirty="0" smtClean="0"/>
              <a:t>의뢰 및 담당자에게 송달</a:t>
            </a:r>
            <a:endParaRPr lang="en-US" altLang="ko-KR" dirty="0" smtClean="0"/>
          </a:p>
          <a:p>
            <a:r>
              <a:rPr lang="ko-KR" altLang="en-US" dirty="0" smtClean="0"/>
              <a:t>⑫ 셔틀버스 의뢰</a:t>
            </a:r>
            <a:endParaRPr lang="ko-KR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>
                <a:solidFill>
                  <a:srgbClr val="FF6600"/>
                </a:solidFill>
              </a:rPr>
              <a:t>연회예약부서</a:t>
            </a:r>
            <a:r>
              <a:rPr lang="ko-KR" altLang="en-US" dirty="0" smtClean="0"/>
              <a:t>의</a:t>
            </a:r>
            <a:r>
              <a:rPr lang="ko-KR" altLang="en-US" dirty="0" smtClean="0">
                <a:solidFill>
                  <a:srgbClr val="FF6600"/>
                </a:solidFill>
              </a:rPr>
              <a:t> </a:t>
            </a:r>
            <a:r>
              <a:rPr lang="ko-KR" altLang="en-US" dirty="0" smtClean="0">
                <a:solidFill>
                  <a:srgbClr val="CE0808"/>
                </a:solidFill>
              </a:rPr>
              <a:t>주요 업무 내용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>
          <a:xfrm>
            <a:off x="352426" y="1463040"/>
            <a:ext cx="7680960" cy="5252108"/>
          </a:xfrm>
        </p:spPr>
        <p:txBody>
          <a:bodyPr>
            <a:normAutofit fontScale="77500" lnSpcReduction="20000"/>
          </a:bodyPr>
          <a:lstStyle/>
          <a:p>
            <a:r>
              <a:rPr lang="ko-KR" altLang="en-US" dirty="0" smtClean="0"/>
              <a:t>예약업무에 필요한 각종 </a:t>
            </a:r>
            <a:r>
              <a:rPr lang="ko-KR" altLang="en-US" dirty="0" err="1" smtClean="0"/>
              <a:t>서식류</a:t>
            </a:r>
            <a:endParaRPr lang="en-US" altLang="ko-KR" dirty="0" smtClean="0"/>
          </a:p>
          <a:p>
            <a:r>
              <a:rPr lang="ko-KR" altLang="ko-KR" dirty="0" smtClean="0"/>
              <a:t>①</a:t>
            </a:r>
            <a:r>
              <a:rPr lang="en-US" altLang="ko-KR" dirty="0" smtClean="0"/>
              <a:t> control chart (</a:t>
            </a:r>
            <a:r>
              <a:rPr lang="ko-KR" altLang="en-US" dirty="0" smtClean="0"/>
              <a:t>연회예약현황 장부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② </a:t>
            </a:r>
            <a:r>
              <a:rPr lang="en-US" altLang="ko-KR" dirty="0" smtClean="0"/>
              <a:t>quotation (</a:t>
            </a:r>
            <a:r>
              <a:rPr lang="ko-KR" altLang="en-US" dirty="0" smtClean="0"/>
              <a:t>견적서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③ </a:t>
            </a:r>
            <a:r>
              <a:rPr lang="en-US" altLang="ko-KR" dirty="0" smtClean="0"/>
              <a:t>agreement (</a:t>
            </a:r>
            <a:r>
              <a:rPr lang="ko-KR" altLang="en-US" dirty="0" smtClean="0"/>
              <a:t>연회예약 접수 명세서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④ </a:t>
            </a:r>
            <a:r>
              <a:rPr lang="en-US" altLang="ko-KR" dirty="0" smtClean="0"/>
              <a:t>event order (</a:t>
            </a:r>
            <a:r>
              <a:rPr lang="ko-KR" altLang="en-US" dirty="0" smtClean="0"/>
              <a:t>연회행사 통보서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⑤ </a:t>
            </a:r>
            <a:r>
              <a:rPr lang="en-US" altLang="ko-KR" dirty="0" smtClean="0"/>
              <a:t>daily event order (</a:t>
            </a:r>
            <a:r>
              <a:rPr lang="ko-KR" altLang="en-US" dirty="0" smtClean="0"/>
              <a:t>금일 연회행사 통보서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⑥ </a:t>
            </a:r>
            <a:r>
              <a:rPr lang="en-US" altLang="ko-KR" dirty="0" smtClean="0"/>
              <a:t>weekly event order (</a:t>
            </a:r>
            <a:r>
              <a:rPr lang="ko-KR" altLang="en-US" dirty="0" smtClean="0"/>
              <a:t>주간행사 통보서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⑦ </a:t>
            </a:r>
            <a:r>
              <a:rPr lang="en-US" altLang="ko-KR" dirty="0" smtClean="0"/>
              <a:t>monthly event order (</a:t>
            </a:r>
            <a:r>
              <a:rPr lang="ko-KR" altLang="en-US" dirty="0" smtClean="0"/>
              <a:t>월간 </a:t>
            </a:r>
            <a:r>
              <a:rPr lang="ko-KR" altLang="en-US" dirty="0" err="1" smtClean="0"/>
              <a:t>핸사</a:t>
            </a:r>
            <a:r>
              <a:rPr lang="ko-KR" altLang="en-US" dirty="0" smtClean="0"/>
              <a:t> 통보서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⑧ </a:t>
            </a:r>
            <a:r>
              <a:rPr lang="en-US" altLang="ko-KR" dirty="0" smtClean="0"/>
              <a:t>VIP report (</a:t>
            </a:r>
            <a:r>
              <a:rPr lang="ko-KR" altLang="en-US" dirty="0" smtClean="0"/>
              <a:t>금일 </a:t>
            </a:r>
            <a:r>
              <a:rPr lang="en-US" altLang="ko-KR" dirty="0" smtClean="0"/>
              <a:t>VIP</a:t>
            </a:r>
            <a:r>
              <a:rPr lang="ko-KR" altLang="en-US" dirty="0" smtClean="0"/>
              <a:t>방문 통보서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⑨ </a:t>
            </a:r>
            <a:r>
              <a:rPr lang="en-US" altLang="ko-KR" dirty="0" smtClean="0"/>
              <a:t>price menu (</a:t>
            </a:r>
            <a:r>
              <a:rPr lang="ko-KR" altLang="en-US" dirty="0" err="1" smtClean="0"/>
              <a:t>가격메뉴표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⑩ </a:t>
            </a:r>
            <a:r>
              <a:rPr lang="en-US" altLang="ko-KR" dirty="0" smtClean="0"/>
              <a:t>price information (</a:t>
            </a:r>
            <a:r>
              <a:rPr lang="ko-KR" altLang="en-US" dirty="0" err="1" smtClean="0"/>
              <a:t>가격안내표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⑪ </a:t>
            </a:r>
            <a:r>
              <a:rPr lang="en-US" altLang="ko-KR" dirty="0" smtClean="0"/>
              <a:t>floor layout (</a:t>
            </a:r>
            <a:r>
              <a:rPr lang="ko-KR" altLang="en-US" dirty="0" smtClean="0"/>
              <a:t>각층 연회장 도면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⑫ </a:t>
            </a:r>
            <a:r>
              <a:rPr lang="en-US" altLang="ko-KR" dirty="0" smtClean="0"/>
              <a:t>function room layout (</a:t>
            </a:r>
            <a:r>
              <a:rPr lang="ko-KR" altLang="en-US" dirty="0" smtClean="0"/>
              <a:t>연회장 도면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⑬ </a:t>
            </a:r>
            <a:r>
              <a:rPr lang="en-US" altLang="ko-KR" dirty="0" smtClean="0"/>
              <a:t>family program(</a:t>
            </a:r>
            <a:r>
              <a:rPr lang="ko-KR" altLang="en-US" dirty="0" smtClean="0"/>
              <a:t>각종 모임안내 용지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⑭ </a:t>
            </a:r>
            <a:r>
              <a:rPr lang="en-US" altLang="ko-KR" dirty="0" smtClean="0"/>
              <a:t>revised memo (</a:t>
            </a:r>
            <a:r>
              <a:rPr lang="ko-KR" altLang="en-US" dirty="0" smtClean="0"/>
              <a:t>정정 통보</a:t>
            </a:r>
            <a:r>
              <a:rPr lang="en-US" altLang="ko-KR" dirty="0" smtClean="0"/>
              <a:t>)</a:t>
            </a:r>
            <a:endParaRPr lang="ko-KR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>
                <a:solidFill>
                  <a:srgbClr val="FF6600"/>
                </a:solidFill>
              </a:rPr>
              <a:t>연회예약부서</a:t>
            </a:r>
            <a:r>
              <a:rPr lang="ko-KR" altLang="en-US" dirty="0" smtClean="0"/>
              <a:t>의</a:t>
            </a:r>
            <a:r>
              <a:rPr lang="ko-KR" altLang="en-US" dirty="0" smtClean="0">
                <a:solidFill>
                  <a:srgbClr val="FF6600"/>
                </a:solidFill>
              </a:rPr>
              <a:t> </a:t>
            </a:r>
            <a:r>
              <a:rPr lang="ko-KR" altLang="en-US" dirty="0" smtClean="0">
                <a:solidFill>
                  <a:srgbClr val="CE0808"/>
                </a:solidFill>
              </a:rPr>
              <a:t>주요 업무 내용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연회예약 사무원의 직무 </a:t>
            </a:r>
            <a:endParaRPr lang="en-US" altLang="ko-KR" dirty="0" smtClean="0"/>
          </a:p>
          <a:p>
            <a:r>
              <a:rPr lang="ko-KR" altLang="ko-KR" dirty="0" smtClean="0"/>
              <a:t>①</a:t>
            </a:r>
            <a:r>
              <a:rPr lang="en-US" altLang="ko-KR" dirty="0" smtClean="0"/>
              <a:t> </a:t>
            </a:r>
            <a:r>
              <a:rPr lang="ko-KR" altLang="en-US" dirty="0" smtClean="0"/>
              <a:t>각종 서식 및 메뉴 비품 관리</a:t>
            </a:r>
            <a:endParaRPr lang="en-US" altLang="ko-KR" dirty="0" smtClean="0"/>
          </a:p>
          <a:p>
            <a:r>
              <a:rPr lang="ko-KR" altLang="en-US" dirty="0" smtClean="0"/>
              <a:t>② 구매 요구서 발송</a:t>
            </a:r>
            <a:endParaRPr lang="en-US" altLang="ko-KR" dirty="0" smtClean="0"/>
          </a:p>
          <a:p>
            <a:r>
              <a:rPr lang="ko-KR" altLang="en-US" dirty="0" smtClean="0"/>
              <a:t>③ 우편물 접수 및 발송</a:t>
            </a:r>
            <a:endParaRPr lang="en-US" altLang="ko-KR" dirty="0" smtClean="0"/>
          </a:p>
          <a:p>
            <a:r>
              <a:rPr lang="ko-KR" altLang="en-US" dirty="0" smtClean="0"/>
              <a:t>④ 인쇄물 의뢰 및 수령</a:t>
            </a:r>
            <a:endParaRPr lang="en-US" altLang="ko-KR" dirty="0" smtClean="0"/>
          </a:p>
          <a:p>
            <a:r>
              <a:rPr lang="ko-KR" altLang="en-US" dirty="0" smtClean="0"/>
              <a:t>⑤ 각종 타이핑 및 메뉴 </a:t>
            </a:r>
            <a:r>
              <a:rPr lang="ko-KR" altLang="en-US" dirty="0" err="1" smtClean="0"/>
              <a:t>프린팅</a:t>
            </a:r>
            <a:endParaRPr lang="en-US" altLang="ko-KR" dirty="0" smtClean="0"/>
          </a:p>
          <a:p>
            <a:r>
              <a:rPr lang="ko-KR" altLang="en-US" dirty="0" smtClean="0"/>
              <a:t>⑥ </a:t>
            </a:r>
            <a:r>
              <a:rPr lang="en-US" altLang="ko-KR" dirty="0" smtClean="0"/>
              <a:t>function sheet</a:t>
            </a:r>
            <a:r>
              <a:rPr lang="ko-KR" altLang="en-US" dirty="0" smtClean="0"/>
              <a:t>의 배포</a:t>
            </a:r>
            <a:endParaRPr lang="en-US" altLang="ko-KR" dirty="0" smtClean="0"/>
          </a:p>
          <a:p>
            <a:r>
              <a:rPr lang="ko-KR" altLang="en-US" dirty="0" smtClean="0"/>
              <a:t>⑦ 예약금 관리</a:t>
            </a:r>
            <a:endParaRPr lang="en-US" altLang="ko-KR" dirty="0" smtClean="0"/>
          </a:p>
          <a:p>
            <a:r>
              <a:rPr lang="ko-KR" altLang="en-US" dirty="0" smtClean="0"/>
              <a:t>⑧ 기타</a:t>
            </a:r>
            <a:endParaRPr lang="ko-KR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solidFill>
                  <a:srgbClr val="CE1414"/>
                </a:solidFill>
              </a:rPr>
              <a:t>연회서비스부서</a:t>
            </a:r>
            <a:r>
              <a:rPr lang="ko-KR" altLang="en-US" dirty="0" smtClean="0"/>
              <a:t>의 </a:t>
            </a:r>
            <a:r>
              <a:rPr lang="ko-KR" altLang="en-US" dirty="0" smtClean="0">
                <a:solidFill>
                  <a:srgbClr val="FF6600"/>
                </a:solidFill>
              </a:rPr>
              <a:t>주요직무내용</a:t>
            </a:r>
            <a:endParaRPr lang="ko-KR" altLang="en-US" dirty="0">
              <a:solidFill>
                <a:srgbClr val="FF6600"/>
              </a:solidFill>
            </a:endParaRPr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ko-KR" altLang="en-US" dirty="0" smtClean="0"/>
              <a:t>연회 서비스 지배인</a:t>
            </a:r>
            <a:endParaRPr lang="en-US" altLang="ko-KR" dirty="0" smtClean="0"/>
          </a:p>
          <a:p>
            <a:r>
              <a:rPr lang="ko-KR" altLang="ko-KR" dirty="0" smtClean="0"/>
              <a:t>①</a:t>
            </a:r>
            <a:r>
              <a:rPr lang="en-US" altLang="ko-KR" dirty="0" smtClean="0"/>
              <a:t> </a:t>
            </a:r>
            <a:r>
              <a:rPr lang="ko-KR" altLang="en-US" dirty="0" smtClean="0"/>
              <a:t>연회회의 및 연회행사 예약에 관한 개인 또는 단체고객을 면담한다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② 연회장 내의 모든 행사 내용</a:t>
            </a:r>
            <a:r>
              <a:rPr lang="en-US" altLang="ko-KR" dirty="0" smtClean="0"/>
              <a:t>, </a:t>
            </a:r>
            <a:r>
              <a:rPr lang="ko-KR" altLang="en-US" dirty="0" smtClean="0"/>
              <a:t>회의</a:t>
            </a:r>
            <a:r>
              <a:rPr lang="en-US" altLang="ko-KR" dirty="0" smtClean="0"/>
              <a:t>, , </a:t>
            </a:r>
            <a:r>
              <a:rPr lang="ko-KR" altLang="en-US" dirty="0" smtClean="0"/>
              <a:t>기타행사를 고객과 직접 계획한다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③ 시청각 기자재를 준비하고 관리한다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④ </a:t>
            </a:r>
            <a:r>
              <a:rPr lang="ko-KR" altLang="en-US" dirty="0" err="1" smtClean="0"/>
              <a:t>컨벤션</a:t>
            </a:r>
            <a:r>
              <a:rPr lang="en-US" altLang="ko-KR" dirty="0" smtClean="0"/>
              <a:t>, </a:t>
            </a:r>
            <a:r>
              <a:rPr lang="ko-KR" altLang="en-US" dirty="0" smtClean="0"/>
              <a:t>회의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연회에 관한 서류를 기록 ∙ 유지한다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⑤ 견적서를 작성한다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⑥ 행사장 배치도를 기록하고 관리한다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⑦ 연회장에 대한 각종 안내문을 준비하고 점검 ∙ 확인한다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⑧ 행사 명령서를 작성한다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⑨ 예약접수 내용 관리 및 연회예약 대장을 기록 ∙ 유지한다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⑩ 통합판매처 증진을 위해 연회과장</a:t>
            </a:r>
            <a:r>
              <a:rPr lang="en-US" altLang="ko-KR" dirty="0" smtClean="0"/>
              <a:t>, </a:t>
            </a:r>
            <a:r>
              <a:rPr lang="ko-KR" altLang="en-US" dirty="0" smtClean="0"/>
              <a:t>연회예약 지배인</a:t>
            </a:r>
            <a:r>
              <a:rPr lang="en-US" altLang="ko-KR" dirty="0" smtClean="0"/>
              <a:t>, </a:t>
            </a:r>
            <a:r>
              <a:rPr lang="ko-KR" altLang="en-US" dirty="0" smtClean="0"/>
              <a:t>판촉부서 등과 긴밀히</a:t>
            </a:r>
            <a:endParaRPr lang="en-US" altLang="ko-KR" dirty="0" smtClean="0"/>
          </a:p>
          <a:p>
            <a:r>
              <a:rPr lang="en-US" altLang="ko-KR" dirty="0" smtClean="0"/>
              <a:t>      </a:t>
            </a:r>
            <a:r>
              <a:rPr lang="ko-KR" altLang="en-US" dirty="0" smtClean="0"/>
              <a:t>협력한다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⑪ 기타 공통된 업무와 직무를 수행한다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solidFill>
                  <a:srgbClr val="CE1414"/>
                </a:solidFill>
              </a:rPr>
              <a:t>연회서비스부서</a:t>
            </a:r>
            <a:r>
              <a:rPr lang="ko-KR" altLang="en-US" dirty="0" smtClean="0"/>
              <a:t>의 </a:t>
            </a:r>
            <a:r>
              <a:rPr lang="ko-KR" altLang="en-US" dirty="0" smtClean="0">
                <a:solidFill>
                  <a:srgbClr val="FF6600"/>
                </a:solidFill>
              </a:rPr>
              <a:t>주요직무내용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o-KR" altLang="en-US" dirty="0" smtClean="0"/>
              <a:t>연회 캡틴</a:t>
            </a:r>
            <a:endParaRPr lang="en-US" altLang="ko-KR" dirty="0" smtClean="0"/>
          </a:p>
          <a:p>
            <a:r>
              <a:rPr lang="ko-KR" altLang="ko-KR" dirty="0" smtClean="0"/>
              <a:t>①</a:t>
            </a:r>
            <a:r>
              <a:rPr lang="en-US" altLang="ko-KR" dirty="0" smtClean="0"/>
              <a:t> </a:t>
            </a:r>
            <a:r>
              <a:rPr lang="ko-KR" altLang="en-US" dirty="0" smtClean="0"/>
              <a:t>지배인 </a:t>
            </a:r>
            <a:r>
              <a:rPr lang="ko-KR" altLang="en-US" dirty="0" err="1" smtClean="0"/>
              <a:t>부재시</a:t>
            </a:r>
            <a:r>
              <a:rPr lang="ko-KR" altLang="en-US" dirty="0" smtClean="0"/>
              <a:t> 업무 대행 </a:t>
            </a:r>
            <a:endParaRPr lang="en-US" altLang="ko-KR" dirty="0" smtClean="0"/>
          </a:p>
          <a:p>
            <a:r>
              <a:rPr lang="ko-KR" altLang="en-US" dirty="0" smtClean="0"/>
              <a:t>② 웨이터나 웨이트리스 및 지배인과의 교량역할 담당</a:t>
            </a:r>
            <a:endParaRPr lang="en-US" altLang="ko-KR" dirty="0" smtClean="0"/>
          </a:p>
          <a:p>
            <a:r>
              <a:rPr lang="ko-KR" altLang="en-US" dirty="0" smtClean="0"/>
              <a:t>③ 행사상황 파악과 행사준비 수행</a:t>
            </a:r>
            <a:endParaRPr lang="en-US" altLang="ko-KR" dirty="0" smtClean="0"/>
          </a:p>
          <a:p>
            <a:r>
              <a:rPr lang="ko-KR" altLang="en-US" dirty="0" smtClean="0"/>
              <a:t>④ </a:t>
            </a:r>
            <a:r>
              <a:rPr lang="ko-KR" altLang="en-US" dirty="0" err="1" smtClean="0"/>
              <a:t>세팅</a:t>
            </a:r>
            <a:r>
              <a:rPr lang="ko-KR" altLang="en-US" dirty="0" smtClean="0"/>
              <a:t> 및 청소</a:t>
            </a:r>
            <a:r>
              <a:rPr lang="en-US" altLang="ko-KR" dirty="0" smtClean="0"/>
              <a:t>, </a:t>
            </a:r>
            <a:r>
              <a:rPr lang="ko-KR" altLang="en-US" dirty="0" smtClean="0"/>
              <a:t>개인 위생상태 점검</a:t>
            </a:r>
            <a:endParaRPr lang="en-US" altLang="ko-KR" dirty="0" smtClean="0"/>
          </a:p>
          <a:p>
            <a:r>
              <a:rPr lang="ko-KR" altLang="en-US" dirty="0" smtClean="0"/>
              <a:t>⑤ 행사 전 담당구역 서비스 준비사항과 종사원 점검</a:t>
            </a:r>
            <a:endParaRPr lang="en-US" altLang="ko-KR" dirty="0" smtClean="0"/>
          </a:p>
          <a:p>
            <a:r>
              <a:rPr lang="ko-KR" altLang="en-US" dirty="0" smtClean="0"/>
              <a:t>⑥ 음료 및 기물재고 조사</a:t>
            </a:r>
            <a:endParaRPr lang="en-US" altLang="ko-KR" dirty="0" smtClean="0"/>
          </a:p>
          <a:p>
            <a:r>
              <a:rPr lang="ko-KR" altLang="en-US" dirty="0" smtClean="0"/>
              <a:t>⑦ 기타 </a:t>
            </a:r>
            <a:r>
              <a:rPr lang="ko-KR" altLang="en-US" dirty="0" err="1" smtClean="0"/>
              <a:t>업장에서</a:t>
            </a:r>
            <a:r>
              <a:rPr lang="ko-KR" altLang="en-US" dirty="0" smtClean="0"/>
              <a:t> 발생하는 모든 사항 지배인에게 보고</a:t>
            </a:r>
            <a:endParaRPr lang="ko-KR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solidFill>
                  <a:srgbClr val="CE1414"/>
                </a:solidFill>
              </a:rPr>
              <a:t>연회서비스부서</a:t>
            </a:r>
            <a:r>
              <a:rPr lang="ko-KR" altLang="en-US" dirty="0" smtClean="0"/>
              <a:t>의 </a:t>
            </a:r>
            <a:r>
              <a:rPr lang="ko-KR" altLang="en-US" dirty="0" smtClean="0">
                <a:solidFill>
                  <a:srgbClr val="FF6600"/>
                </a:solidFill>
              </a:rPr>
              <a:t>주요직무내용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웨이터 ∙ 웨이트리스</a:t>
            </a:r>
            <a:endParaRPr lang="en-US" altLang="ko-KR" dirty="0" smtClean="0"/>
          </a:p>
          <a:p>
            <a:r>
              <a:rPr lang="ko-KR" altLang="ko-KR" dirty="0" smtClean="0"/>
              <a:t>①</a:t>
            </a:r>
            <a:r>
              <a:rPr lang="en-US" altLang="ko-KR" dirty="0" smtClean="0"/>
              <a:t> </a:t>
            </a:r>
            <a:r>
              <a:rPr lang="ko-KR" altLang="en-US" dirty="0" smtClean="0"/>
              <a:t>행사준비 및 행사 후 재정비 수행</a:t>
            </a:r>
            <a:endParaRPr lang="en-US" altLang="ko-KR" dirty="0" smtClean="0"/>
          </a:p>
          <a:p>
            <a:r>
              <a:rPr lang="ko-KR" altLang="en-US" dirty="0" smtClean="0"/>
              <a:t>② 행사장 청결상태 유지</a:t>
            </a:r>
            <a:endParaRPr lang="en-US" altLang="ko-KR" dirty="0" smtClean="0"/>
          </a:p>
          <a:p>
            <a:r>
              <a:rPr lang="ko-KR" altLang="en-US" dirty="0" smtClean="0"/>
              <a:t>③ 당일 행사와 관련된 사항 세부적으로 숙지</a:t>
            </a:r>
            <a:endParaRPr lang="en-US" altLang="ko-KR" dirty="0" smtClean="0"/>
          </a:p>
          <a:p>
            <a:r>
              <a:rPr lang="ko-KR" altLang="en-US" dirty="0" smtClean="0"/>
              <a:t>④ 행사장 관련 부분의 청결상태 유지</a:t>
            </a:r>
            <a:endParaRPr lang="en-US" altLang="ko-KR" dirty="0" smtClean="0"/>
          </a:p>
          <a:p>
            <a:r>
              <a:rPr lang="ko-KR" altLang="en-US" dirty="0" smtClean="0"/>
              <a:t>⑤ 제반 기물 및 비품의 정상상태 유지</a:t>
            </a:r>
            <a:endParaRPr lang="en-US" altLang="ko-KR" dirty="0" smtClean="0"/>
          </a:p>
          <a:p>
            <a:r>
              <a:rPr lang="ko-KR" altLang="en-US" dirty="0" smtClean="0"/>
              <a:t>⑥ </a:t>
            </a:r>
            <a:r>
              <a:rPr lang="ko-KR" altLang="en-US" dirty="0" err="1" smtClean="0"/>
              <a:t>린넨</a:t>
            </a:r>
            <a:r>
              <a:rPr lang="ko-KR" altLang="en-US" dirty="0" smtClean="0"/>
              <a:t> 수령 및 반납 정리</a:t>
            </a:r>
            <a:endParaRPr lang="en-US" altLang="ko-KR" dirty="0" smtClean="0"/>
          </a:p>
          <a:p>
            <a:r>
              <a:rPr lang="ko-KR" altLang="en-US" dirty="0" smtClean="0"/>
              <a:t>⑦ 각종 소모품 및 비품의 수령 및 정리</a:t>
            </a:r>
            <a:endParaRPr lang="en-US" altLang="ko-KR" dirty="0" smtClean="0"/>
          </a:p>
          <a:p>
            <a:r>
              <a:rPr lang="ko-KR" altLang="en-US" dirty="0" smtClean="0"/>
              <a:t>⑧ 기타 업무와 관련한 사항 상급자에게 보고</a:t>
            </a:r>
            <a:endParaRPr lang="ko-KR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solidFill>
                  <a:srgbClr val="55ACD7"/>
                </a:solidFill>
              </a:rPr>
              <a:t>연회예약 담당자의 조건</a:t>
            </a:r>
            <a:endParaRPr lang="ko-KR" altLang="en-US" dirty="0">
              <a:solidFill>
                <a:srgbClr val="55ACD7"/>
              </a:solidFill>
            </a:endParaRPr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연회 유치 </a:t>
            </a:r>
            <a:r>
              <a:rPr lang="en-US" altLang="ko-KR" dirty="0" smtClean="0"/>
              <a:t>= </a:t>
            </a:r>
            <a:r>
              <a:rPr lang="ko-KR" altLang="en-US" dirty="0" smtClean="0"/>
              <a:t>고객확보전략</a:t>
            </a:r>
            <a:endParaRPr lang="en-US" altLang="ko-KR" dirty="0" smtClean="0"/>
          </a:p>
          <a:p>
            <a:r>
              <a:rPr lang="ko-KR" altLang="en-US" dirty="0" smtClean="0"/>
              <a:t>연회예약 담당자는 연회상품 지식은 물론 호텔상품</a:t>
            </a:r>
            <a:r>
              <a:rPr lang="en-US" altLang="ko-KR" dirty="0" smtClean="0"/>
              <a:t>(A.C.S)</a:t>
            </a:r>
            <a:r>
              <a:rPr lang="ko-KR" altLang="en-US" dirty="0" smtClean="0"/>
              <a:t>에 대해서도 풍부한 지식을 습득해야 한다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>
                <a:solidFill>
                  <a:srgbClr val="00FF00"/>
                </a:solidFill>
              </a:rPr>
              <a:t>∙ Best Accommodation (</a:t>
            </a:r>
            <a:r>
              <a:rPr lang="ko-KR" altLang="en-US" dirty="0" smtClean="0">
                <a:solidFill>
                  <a:srgbClr val="00FF00"/>
                </a:solidFill>
              </a:rPr>
              <a:t>좋은</a:t>
            </a:r>
            <a:r>
              <a:rPr lang="en-US" altLang="ko-KR" dirty="0" smtClean="0">
                <a:solidFill>
                  <a:srgbClr val="00FF00"/>
                </a:solidFill>
              </a:rPr>
              <a:t> </a:t>
            </a:r>
            <a:r>
              <a:rPr lang="ko-KR" altLang="en-US" dirty="0" smtClean="0">
                <a:solidFill>
                  <a:srgbClr val="00FF00"/>
                </a:solidFill>
              </a:rPr>
              <a:t>시설 </a:t>
            </a:r>
            <a:r>
              <a:rPr lang="en-US" altLang="ko-KR" dirty="0" smtClean="0">
                <a:solidFill>
                  <a:srgbClr val="00FF00"/>
                </a:solidFill>
              </a:rPr>
              <a:t>–</a:t>
            </a:r>
            <a:r>
              <a:rPr lang="ko-KR" altLang="en-US" dirty="0" smtClean="0">
                <a:solidFill>
                  <a:srgbClr val="00FF00"/>
                </a:solidFill>
              </a:rPr>
              <a:t>연회장</a:t>
            </a:r>
            <a:r>
              <a:rPr lang="en-US" altLang="ko-KR" dirty="0" smtClean="0">
                <a:solidFill>
                  <a:srgbClr val="00FF00"/>
                </a:solidFill>
              </a:rPr>
              <a:t>)</a:t>
            </a:r>
          </a:p>
          <a:p>
            <a:r>
              <a:rPr lang="en-US" altLang="ko-KR" dirty="0" smtClean="0">
                <a:solidFill>
                  <a:srgbClr val="00FF00"/>
                </a:solidFill>
              </a:rPr>
              <a:t>∙ Best Cuisine (</a:t>
            </a:r>
            <a:r>
              <a:rPr lang="ko-KR" altLang="en-US" dirty="0" smtClean="0">
                <a:solidFill>
                  <a:srgbClr val="00FF00"/>
                </a:solidFill>
              </a:rPr>
              <a:t>맛있는 요리</a:t>
            </a:r>
            <a:r>
              <a:rPr lang="en-US" altLang="ko-KR" dirty="0" smtClean="0">
                <a:solidFill>
                  <a:srgbClr val="00FF00"/>
                </a:solidFill>
              </a:rPr>
              <a:t>)</a:t>
            </a:r>
          </a:p>
          <a:p>
            <a:r>
              <a:rPr lang="en-US" altLang="ko-KR" dirty="0" smtClean="0">
                <a:solidFill>
                  <a:srgbClr val="00FF00"/>
                </a:solidFill>
              </a:rPr>
              <a:t>∙ Best Service (</a:t>
            </a:r>
            <a:r>
              <a:rPr lang="ko-KR" altLang="en-US" dirty="0" smtClean="0">
                <a:solidFill>
                  <a:srgbClr val="00FF00"/>
                </a:solidFill>
              </a:rPr>
              <a:t>좋은 서비스</a:t>
            </a:r>
            <a:r>
              <a:rPr lang="en-US" altLang="ko-KR" dirty="0" smtClean="0">
                <a:solidFill>
                  <a:srgbClr val="00FF00"/>
                </a:solidFill>
              </a:rPr>
              <a:t>-</a:t>
            </a:r>
            <a:r>
              <a:rPr lang="ko-KR" altLang="en-US" dirty="0" smtClean="0">
                <a:solidFill>
                  <a:srgbClr val="00FF00"/>
                </a:solidFill>
              </a:rPr>
              <a:t>인적 서비스</a:t>
            </a:r>
            <a:r>
              <a:rPr lang="en-US" altLang="ko-KR" dirty="0" smtClean="0">
                <a:solidFill>
                  <a:srgbClr val="00FF00"/>
                </a:solidFill>
              </a:rPr>
              <a:t>)</a:t>
            </a:r>
          </a:p>
          <a:p>
            <a:r>
              <a:rPr lang="ko-KR" altLang="en-US" dirty="0" smtClean="0"/>
              <a:t>아울러 고객에게 인정받을 수 있는 인간성을 확보하는 것이 무엇보다 중요하다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142852"/>
            <a:ext cx="8643998" cy="68941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>
              <a:solidFill>
                <a:srgbClr val="FF0000"/>
              </a:solidFill>
              <a:latin typeface="휴먼모음T" pitchFamily="18" charset="-127"/>
              <a:ea typeface="휴먼모음T" pitchFamily="18" charset="-127"/>
            </a:endParaRPr>
          </a:p>
          <a:p>
            <a:pPr algn="ctr"/>
            <a:r>
              <a:rPr lang="ko-KR" altLang="en-US" sz="3200" b="1" dirty="0" smtClean="0">
                <a:solidFill>
                  <a:srgbClr val="FF0000"/>
                </a:solidFill>
                <a:latin typeface="휴먼모음T" pitchFamily="18" charset="-127"/>
                <a:ea typeface="휴먼모음T" pitchFamily="18" charset="-127"/>
              </a:rPr>
              <a:t>연회 예약의 개념과  중요성</a:t>
            </a:r>
            <a:endParaRPr lang="en-US" altLang="ko-KR" sz="3200" b="1" dirty="0" smtClean="0">
              <a:solidFill>
                <a:srgbClr val="FF0000"/>
              </a:solidFill>
              <a:latin typeface="휴먼모음T" pitchFamily="18" charset="-127"/>
              <a:ea typeface="휴먼모음T" pitchFamily="18" charset="-127"/>
            </a:endParaRPr>
          </a:p>
          <a:p>
            <a:endParaRPr lang="en-US" altLang="ko-KR" b="1" dirty="0" smtClean="0"/>
          </a:p>
          <a:p>
            <a:r>
              <a:rPr lang="ko-KR" altLang="en-US" sz="2000" b="1" dirty="0" smtClean="0">
                <a:latin typeface="새굴림" pitchFamily="18" charset="-127"/>
                <a:ea typeface="새굴림" pitchFamily="18" charset="-127"/>
              </a:rPr>
              <a:t>        </a:t>
            </a:r>
            <a:r>
              <a:rPr lang="ko-KR" altLang="en-US" sz="2000" b="1" dirty="0" smtClean="0">
                <a:solidFill>
                  <a:schemeClr val="accent4">
                    <a:lumMod val="75000"/>
                  </a:schemeClr>
                </a:solidFill>
                <a:latin typeface="새굴림" pitchFamily="18" charset="-127"/>
                <a:ea typeface="새굴림" pitchFamily="18" charset="-127"/>
              </a:rPr>
              <a:t>개념</a:t>
            </a:r>
            <a:r>
              <a:rPr lang="ko-KR" altLang="en-US" sz="2000" dirty="0" smtClean="0">
                <a:solidFill>
                  <a:schemeClr val="accent4">
                    <a:lumMod val="75000"/>
                  </a:schemeClr>
                </a:solidFill>
                <a:latin typeface="새굴림" pitchFamily="18" charset="-127"/>
                <a:ea typeface="새굴림" pitchFamily="18" charset="-127"/>
              </a:rPr>
              <a:t> </a:t>
            </a:r>
          </a:p>
          <a:p>
            <a:r>
              <a:rPr lang="ko-KR" altLang="en-US" dirty="0" smtClean="0"/>
              <a:t>           호텔 내의 연회 예약 부서는 주로 </a:t>
            </a:r>
            <a:r>
              <a:rPr lang="ko-KR" altLang="en-US" dirty="0" err="1" smtClean="0"/>
              <a:t>워킹</a:t>
            </a:r>
            <a:r>
              <a:rPr lang="ko-KR" altLang="en-US" dirty="0" smtClean="0"/>
              <a:t> 고객이나 </a:t>
            </a:r>
          </a:p>
          <a:p>
            <a:r>
              <a:rPr lang="ko-KR" altLang="en-US" dirty="0" smtClean="0"/>
              <a:t>           전화 문의 고객의 행사를 예약하고 </a:t>
            </a:r>
            <a:r>
              <a:rPr lang="ko-KR" altLang="en-US" dirty="0" err="1" smtClean="0"/>
              <a:t>판촉부에서의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          행사를 </a:t>
            </a:r>
            <a:r>
              <a:rPr lang="ko-KR" altLang="en-US" dirty="0" err="1" smtClean="0"/>
              <a:t>코디네이션하며</a:t>
            </a:r>
            <a:r>
              <a:rPr lang="ko-KR" altLang="en-US" dirty="0" smtClean="0"/>
              <a:t> 행사에 대한 진행을 맡는다</a:t>
            </a:r>
            <a:r>
              <a:rPr lang="en-US" altLang="ko-KR" dirty="0" smtClean="0"/>
              <a:t>. </a:t>
            </a:r>
          </a:p>
          <a:p>
            <a:r>
              <a:rPr lang="en-US" altLang="ko-KR" dirty="0" smtClean="0"/>
              <a:t>           </a:t>
            </a:r>
            <a:r>
              <a:rPr lang="ko-KR" altLang="en-US" dirty="0" smtClean="0"/>
              <a:t>또 그 결과를 분석하여 고객 창출과 고객 관리를 </a:t>
            </a:r>
          </a:p>
          <a:p>
            <a:r>
              <a:rPr lang="ko-KR" altLang="en-US" dirty="0" smtClean="0"/>
              <a:t>           위해서 새로운 </a:t>
            </a:r>
            <a:r>
              <a:rPr lang="ko-KR" altLang="en-US" dirty="0" err="1" smtClean="0"/>
              <a:t>판촉물</a:t>
            </a:r>
            <a:r>
              <a:rPr lang="ko-KR" altLang="en-US" dirty="0" smtClean="0"/>
              <a:t> 까지도 기획하는 등 그 호텔만의 </a:t>
            </a:r>
          </a:p>
          <a:p>
            <a:r>
              <a:rPr lang="ko-KR" altLang="en-US" dirty="0" smtClean="0"/>
              <a:t>           노하우를 개발하기도 한다</a:t>
            </a:r>
            <a:r>
              <a:rPr lang="en-US" altLang="ko-KR" dirty="0" smtClean="0"/>
              <a:t>. </a:t>
            </a:r>
          </a:p>
          <a:p>
            <a:endParaRPr lang="en-US" altLang="ko-KR" dirty="0" smtClean="0"/>
          </a:p>
          <a:p>
            <a:r>
              <a:rPr lang="ko-KR" altLang="en-US" b="1" dirty="0" smtClean="0"/>
              <a:t>           </a:t>
            </a:r>
            <a:r>
              <a:rPr lang="ko-KR" altLang="en-US" b="1" dirty="0" smtClean="0">
                <a:solidFill>
                  <a:schemeClr val="accent4">
                    <a:lumMod val="75000"/>
                  </a:schemeClr>
                </a:solidFill>
              </a:rPr>
              <a:t>중요성</a:t>
            </a:r>
            <a:r>
              <a:rPr lang="ko-KR" altLang="en-US" dirty="0" smtClean="0"/>
              <a:t> </a:t>
            </a:r>
          </a:p>
          <a:p>
            <a:r>
              <a:rPr lang="ko-KR" altLang="en-US" dirty="0" smtClean="0"/>
              <a:t>           예약 시부터의 효율적이고 체계적이며 전문적인 </a:t>
            </a:r>
          </a:p>
          <a:p>
            <a:r>
              <a:rPr lang="ko-KR" altLang="en-US" dirty="0" smtClean="0"/>
              <a:t>           예약 절차 및 행사 진행은 고객으로부터 요청되는 </a:t>
            </a:r>
          </a:p>
          <a:p>
            <a:r>
              <a:rPr lang="ko-KR" altLang="en-US" dirty="0" smtClean="0"/>
              <a:t>           다양한 요구를 만족시키고 고객 창출과 고객 </a:t>
            </a:r>
          </a:p>
          <a:p>
            <a:r>
              <a:rPr lang="ko-KR" altLang="en-US" dirty="0" smtClean="0"/>
              <a:t>           재창출화에 크나큰 영향을 미치므로 전문적이고 </a:t>
            </a:r>
          </a:p>
          <a:p>
            <a:r>
              <a:rPr lang="ko-KR" altLang="en-US" dirty="0" smtClean="0"/>
              <a:t>           고도의 숙련된 기술을 가진 예약의 운영이 중요하다고 </a:t>
            </a:r>
          </a:p>
          <a:p>
            <a:r>
              <a:rPr lang="ko-KR" altLang="en-US" dirty="0" smtClean="0"/>
              <a:t>           볼 수 있다</a:t>
            </a:r>
            <a:r>
              <a:rPr lang="en-US" altLang="ko-KR" dirty="0" smtClean="0"/>
              <a:t>. </a:t>
            </a:r>
          </a:p>
          <a:p>
            <a:pPr algn="ctr"/>
            <a:endParaRPr lang="en-US" altLang="ko-KR" b="1" dirty="0" smtClean="0"/>
          </a:p>
          <a:p>
            <a:endParaRPr lang="en-US" altLang="ko-KR" b="1" dirty="0" smtClean="0"/>
          </a:p>
          <a:p>
            <a:endParaRPr lang="en-US" altLang="ko-KR" b="1" dirty="0" smtClean="0"/>
          </a:p>
          <a:p>
            <a:endParaRPr lang="en-US" altLang="ko-KR" b="1" dirty="0" smtClean="0"/>
          </a:p>
          <a:p>
            <a:endParaRPr lang="en-US" altLang="ko-KR" b="1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ko-KR" altLang="en-US" dirty="0" smtClean="0"/>
              <a:t>목          차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 smtClean="0"/>
              <a:t>❶조직도</a:t>
            </a:r>
            <a:endParaRPr lang="en-US" altLang="ko-KR" sz="2000" dirty="0" smtClean="0"/>
          </a:p>
          <a:p>
            <a:r>
              <a:rPr lang="ko-KR" altLang="ko-KR" sz="2000" dirty="0" smtClean="0"/>
              <a:t>❷</a:t>
            </a:r>
            <a:r>
              <a:rPr lang="ko-KR" altLang="en-US" sz="2000" dirty="0" smtClean="0"/>
              <a:t>운영방침</a:t>
            </a:r>
            <a:endParaRPr lang="en-US" altLang="ko-KR" sz="2000" dirty="0" smtClean="0"/>
          </a:p>
          <a:p>
            <a:r>
              <a:rPr lang="ko-KR" altLang="en-US" sz="2000" dirty="0" smtClean="0"/>
              <a:t>❸연회팀장의 직무내용</a:t>
            </a:r>
            <a:endParaRPr lang="en-US" altLang="ko-KR" sz="2000" dirty="0" smtClean="0"/>
          </a:p>
          <a:p>
            <a:r>
              <a:rPr lang="ko-KR" altLang="en-US" sz="2000" dirty="0" smtClean="0"/>
              <a:t>❹연회예약부서의 직무내용</a:t>
            </a:r>
            <a:endParaRPr lang="en-US" altLang="ko-KR" sz="2000" dirty="0" smtClean="0"/>
          </a:p>
          <a:p>
            <a:r>
              <a:rPr lang="en-US" altLang="ko-KR" sz="2000" dirty="0" smtClean="0">
                <a:solidFill>
                  <a:srgbClr val="00FF00"/>
                </a:solidFill>
              </a:rPr>
              <a:t>      ₁ </a:t>
            </a:r>
            <a:r>
              <a:rPr lang="ko-KR" altLang="en-US" sz="2000" dirty="0" smtClean="0"/>
              <a:t>연회예약지배인</a:t>
            </a:r>
            <a:endParaRPr lang="en-US" altLang="ko-KR" sz="2000" dirty="0" smtClean="0"/>
          </a:p>
          <a:p>
            <a:r>
              <a:rPr lang="en-US" altLang="ko-KR" sz="2000" dirty="0" smtClean="0"/>
              <a:t>      </a:t>
            </a:r>
            <a:r>
              <a:rPr lang="en-US" altLang="ko-KR" sz="2000" dirty="0" smtClean="0">
                <a:solidFill>
                  <a:srgbClr val="00FF00"/>
                </a:solidFill>
              </a:rPr>
              <a:t>₂ </a:t>
            </a:r>
            <a:r>
              <a:rPr lang="ko-KR" altLang="en-US" sz="2000" dirty="0" smtClean="0"/>
              <a:t>연회예약 </a:t>
            </a:r>
            <a:r>
              <a:rPr lang="ko-KR" altLang="en-US" sz="2000" dirty="0" err="1" smtClean="0"/>
              <a:t>클럭</a:t>
            </a:r>
            <a:endParaRPr lang="en-US" altLang="ko-KR" sz="2000" dirty="0" smtClean="0"/>
          </a:p>
          <a:p>
            <a:r>
              <a:rPr lang="en-US" altLang="ko-KR" sz="2000" dirty="0" smtClean="0"/>
              <a:t>      </a:t>
            </a:r>
            <a:r>
              <a:rPr lang="en-US" altLang="ko-KR" sz="2000" dirty="0" smtClean="0">
                <a:solidFill>
                  <a:srgbClr val="00FF00"/>
                </a:solidFill>
              </a:rPr>
              <a:t>₃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그 외 주요 업무내용</a:t>
            </a:r>
            <a:endParaRPr lang="en-US" altLang="ko-KR" sz="2000" dirty="0" smtClean="0"/>
          </a:p>
          <a:p>
            <a:r>
              <a:rPr lang="en-US" altLang="ko-KR" sz="2000" dirty="0" smtClean="0"/>
              <a:t>      </a:t>
            </a:r>
            <a:r>
              <a:rPr lang="en-US" altLang="ko-KR" sz="2000" dirty="0" smtClean="0">
                <a:solidFill>
                  <a:srgbClr val="00FF00"/>
                </a:solidFill>
              </a:rPr>
              <a:t>₄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관계부서 발주 업무</a:t>
            </a:r>
            <a:endParaRPr lang="en-US" altLang="ko-KR" sz="2000" dirty="0" smtClean="0"/>
          </a:p>
          <a:p>
            <a:r>
              <a:rPr lang="en-US" altLang="ko-KR" sz="2000" dirty="0" smtClean="0"/>
              <a:t>      </a:t>
            </a:r>
            <a:r>
              <a:rPr lang="en-US" altLang="ko-KR" sz="2000" dirty="0" smtClean="0">
                <a:solidFill>
                  <a:srgbClr val="00FF00"/>
                </a:solidFill>
              </a:rPr>
              <a:t>₅</a:t>
            </a:r>
            <a:r>
              <a:rPr lang="en-US" altLang="ko-KR" sz="2000" dirty="0" smtClean="0"/>
              <a:t>    </a:t>
            </a:r>
            <a:r>
              <a:rPr lang="ko-KR" altLang="en-US" sz="2000" dirty="0" err="1" smtClean="0"/>
              <a:t>서식류</a:t>
            </a:r>
            <a:endParaRPr lang="en-US" altLang="ko-KR" sz="2000" dirty="0" smtClean="0"/>
          </a:p>
          <a:p>
            <a:r>
              <a:rPr lang="en-US" altLang="ko-KR" sz="2000" dirty="0" smtClean="0"/>
              <a:t>      </a:t>
            </a:r>
            <a:r>
              <a:rPr lang="en-US" altLang="ko-KR" sz="2000" dirty="0" smtClean="0">
                <a:solidFill>
                  <a:srgbClr val="00FF00"/>
                </a:solidFill>
              </a:rPr>
              <a:t>₆</a:t>
            </a:r>
            <a:r>
              <a:rPr lang="en-US" altLang="ko-KR" sz="2000" dirty="0" smtClean="0"/>
              <a:t>    </a:t>
            </a:r>
            <a:r>
              <a:rPr lang="ko-KR" altLang="en-US" sz="2000" dirty="0" smtClean="0"/>
              <a:t>연회예약 사원</a:t>
            </a:r>
            <a:endParaRPr lang="en-US" altLang="ko-KR" sz="2000" dirty="0" smtClean="0"/>
          </a:p>
          <a:p>
            <a:endParaRPr lang="ko-KR" altLang="en-US" dirty="0"/>
          </a:p>
        </p:txBody>
      </p:sp>
      <p:sp>
        <p:nvSpPr>
          <p:cNvPr id="6" name="내용 개체 틀 5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ko-KR" altLang="en-US" sz="2000" dirty="0" smtClean="0"/>
              <a:t>❺연회 서비스 부서의 직무내용 </a:t>
            </a:r>
            <a:endParaRPr lang="en-US" altLang="ko-KR" sz="2000" dirty="0" smtClean="0"/>
          </a:p>
          <a:p>
            <a:r>
              <a:rPr lang="en-US" altLang="ko-KR" sz="2000" dirty="0" smtClean="0"/>
              <a:t>     </a:t>
            </a:r>
            <a:r>
              <a:rPr lang="en-US" altLang="ko-KR" sz="2000" dirty="0" smtClean="0">
                <a:solidFill>
                  <a:srgbClr val="00FF00"/>
                </a:solidFill>
              </a:rPr>
              <a:t>₁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연회 서비스 지배인</a:t>
            </a:r>
            <a:endParaRPr lang="en-US" altLang="ko-KR" sz="2000" dirty="0" smtClean="0"/>
          </a:p>
          <a:p>
            <a:r>
              <a:rPr lang="en-US" altLang="ko-KR" sz="2000" dirty="0" smtClean="0"/>
              <a:t>     </a:t>
            </a:r>
            <a:r>
              <a:rPr lang="en-US" altLang="ko-KR" sz="2000" dirty="0" smtClean="0">
                <a:solidFill>
                  <a:srgbClr val="00FF00"/>
                </a:solidFill>
              </a:rPr>
              <a:t>₂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연회 캡틴</a:t>
            </a:r>
            <a:endParaRPr lang="en-US" altLang="ko-KR" sz="2000" dirty="0" smtClean="0"/>
          </a:p>
          <a:p>
            <a:r>
              <a:rPr lang="en-US" altLang="ko-KR" sz="2000" dirty="0" smtClean="0"/>
              <a:t>     </a:t>
            </a:r>
            <a:r>
              <a:rPr lang="en-US" altLang="ko-KR" sz="2000" dirty="0" smtClean="0">
                <a:solidFill>
                  <a:srgbClr val="00FF00"/>
                </a:solidFill>
              </a:rPr>
              <a:t>₃</a:t>
            </a:r>
            <a:r>
              <a:rPr lang="en-US" altLang="ko-KR" sz="2000" dirty="0" smtClean="0"/>
              <a:t> </a:t>
            </a:r>
            <a:r>
              <a:rPr lang="ko-KR" altLang="en-US" sz="2000" dirty="0" smtClean="0"/>
              <a:t>웨이터 ∙ 웨이트리스</a:t>
            </a:r>
            <a:endParaRPr lang="en-US" altLang="ko-KR" sz="2000" dirty="0" smtClean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❻</a:t>
            </a:r>
            <a:r>
              <a:rPr lang="ko-KR" altLang="en-US" sz="2000" dirty="0" smtClean="0"/>
              <a:t>연회 예약 담당자의 조건</a:t>
            </a:r>
            <a:endParaRPr lang="en-US" altLang="ko-KR" sz="2000" dirty="0" smtClean="0"/>
          </a:p>
          <a:p>
            <a:r>
              <a:rPr lang="ko-KR" altLang="en-US" sz="2000" dirty="0" smtClean="0"/>
              <a:t>❼ 연회 예약의 개념과 중요성</a:t>
            </a:r>
          </a:p>
          <a:p>
            <a:endParaRPr lang="en-US" altLang="ko-KR" sz="2000" dirty="0" smtClean="0"/>
          </a:p>
          <a:p>
            <a:pPr>
              <a:buNone/>
            </a:pPr>
            <a:r>
              <a:rPr lang="en-US" altLang="ko-KR" sz="2000" dirty="0" smtClean="0"/>
              <a:t> </a:t>
            </a:r>
          </a:p>
          <a:p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3357554" y="1428736"/>
            <a:ext cx="235745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연회 팀장</a:t>
            </a:r>
            <a:endParaRPr lang="ko-KR" altLang="en-US" dirty="0"/>
          </a:p>
        </p:txBody>
      </p:sp>
      <p:sp>
        <p:nvSpPr>
          <p:cNvPr id="13" name="모서리가 둥근 직사각형 12"/>
          <p:cNvSpPr/>
          <p:nvPr/>
        </p:nvSpPr>
        <p:spPr>
          <a:xfrm>
            <a:off x="1142976" y="2571744"/>
            <a:ext cx="2357454" cy="785818"/>
          </a:xfrm>
          <a:prstGeom prst="roundRect">
            <a:avLst>
              <a:gd name="adj" fmla="val 1897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연회예약 지배인</a:t>
            </a:r>
            <a:endParaRPr lang="ko-KR" altLang="en-US" dirty="0"/>
          </a:p>
        </p:txBody>
      </p:sp>
      <p:sp>
        <p:nvSpPr>
          <p:cNvPr id="14" name="모서리가 둥근 직사각형 13"/>
          <p:cNvSpPr/>
          <p:nvPr/>
        </p:nvSpPr>
        <p:spPr>
          <a:xfrm>
            <a:off x="5500694" y="5929330"/>
            <a:ext cx="235745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꽃꽂이</a:t>
            </a:r>
            <a:endParaRPr lang="ko-KR" altLang="en-US" dirty="0"/>
          </a:p>
        </p:txBody>
      </p:sp>
      <p:sp>
        <p:nvSpPr>
          <p:cNvPr id="15" name="모서리가 둥근 직사각형 14"/>
          <p:cNvSpPr/>
          <p:nvPr/>
        </p:nvSpPr>
        <p:spPr>
          <a:xfrm>
            <a:off x="5500694" y="4857760"/>
            <a:ext cx="235745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웨이터</a:t>
            </a:r>
            <a:r>
              <a:rPr lang="en-US" altLang="ko-KR" dirty="0"/>
              <a:t>∙</a:t>
            </a:r>
            <a:r>
              <a:rPr lang="ko-KR" altLang="en-US" dirty="0" smtClean="0"/>
              <a:t>웨이트리스</a:t>
            </a:r>
            <a:endParaRPr lang="ko-KR" altLang="en-US" dirty="0"/>
          </a:p>
        </p:txBody>
      </p:sp>
      <p:sp>
        <p:nvSpPr>
          <p:cNvPr id="16" name="모서리가 둥근 직사각형 15"/>
          <p:cNvSpPr/>
          <p:nvPr/>
        </p:nvSpPr>
        <p:spPr>
          <a:xfrm>
            <a:off x="5500694" y="3714752"/>
            <a:ext cx="235745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캡 틴</a:t>
            </a:r>
            <a:endParaRPr lang="ko-KR" altLang="en-US" dirty="0"/>
          </a:p>
        </p:txBody>
      </p:sp>
      <p:sp>
        <p:nvSpPr>
          <p:cNvPr id="17" name="모서리가 둥근 직사각형 16"/>
          <p:cNvSpPr/>
          <p:nvPr/>
        </p:nvSpPr>
        <p:spPr>
          <a:xfrm>
            <a:off x="5500694" y="2571744"/>
            <a:ext cx="235745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연회서비스 지배인</a:t>
            </a:r>
            <a:endParaRPr lang="ko-KR" altLang="en-US" dirty="0"/>
          </a:p>
        </p:txBody>
      </p:sp>
      <p:sp>
        <p:nvSpPr>
          <p:cNvPr id="18" name="모서리가 둥근 직사각형 17"/>
          <p:cNvSpPr/>
          <p:nvPr/>
        </p:nvSpPr>
        <p:spPr>
          <a:xfrm>
            <a:off x="1142976" y="4929198"/>
            <a:ext cx="235745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 smtClean="0"/>
              <a:t>차트사</a:t>
            </a:r>
            <a:endParaRPr lang="ko-KR" altLang="en-US" dirty="0"/>
          </a:p>
        </p:txBody>
      </p:sp>
      <p:sp>
        <p:nvSpPr>
          <p:cNvPr id="19" name="모서리가 둥근 직사각형 18"/>
          <p:cNvSpPr/>
          <p:nvPr/>
        </p:nvSpPr>
        <p:spPr>
          <a:xfrm>
            <a:off x="1142976" y="3714752"/>
            <a:ext cx="2357454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smtClean="0"/>
              <a:t>연회예약 </a:t>
            </a:r>
            <a:r>
              <a:rPr lang="ko-KR" altLang="en-US" dirty="0" err="1" smtClean="0"/>
              <a:t>클럭</a:t>
            </a:r>
            <a:endParaRPr lang="ko-KR" altLang="en-US" dirty="0"/>
          </a:p>
        </p:txBody>
      </p:sp>
      <p:cxnSp>
        <p:nvCxnSpPr>
          <p:cNvPr id="45" name="직선 연결선 44"/>
          <p:cNvCxnSpPr>
            <a:stCxn id="19" idx="0"/>
            <a:endCxn id="13" idx="2"/>
          </p:cNvCxnSpPr>
          <p:nvPr/>
        </p:nvCxnSpPr>
        <p:spPr>
          <a:xfrm rot="5400000" flipH="1" flipV="1">
            <a:off x="2143108" y="3536157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직선 연결선 46"/>
          <p:cNvCxnSpPr>
            <a:stCxn id="18" idx="0"/>
            <a:endCxn id="19" idx="2"/>
          </p:cNvCxnSpPr>
          <p:nvPr/>
        </p:nvCxnSpPr>
        <p:spPr>
          <a:xfrm rot="5400000" flipH="1" flipV="1">
            <a:off x="2107389" y="4714884"/>
            <a:ext cx="42862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직선 연결선 48"/>
          <p:cNvCxnSpPr>
            <a:stCxn id="16" idx="0"/>
            <a:endCxn id="17" idx="2"/>
          </p:cNvCxnSpPr>
          <p:nvPr/>
        </p:nvCxnSpPr>
        <p:spPr>
          <a:xfrm rot="5400000" flipH="1" flipV="1">
            <a:off x="6500826" y="3536157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직선 연결선 50"/>
          <p:cNvCxnSpPr>
            <a:stCxn id="15" idx="0"/>
            <a:endCxn id="16" idx="2"/>
          </p:cNvCxnSpPr>
          <p:nvPr/>
        </p:nvCxnSpPr>
        <p:spPr>
          <a:xfrm rot="5400000" flipH="1" flipV="1">
            <a:off x="6500826" y="4679165"/>
            <a:ext cx="35719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직선 연결선 54"/>
          <p:cNvCxnSpPr>
            <a:stCxn id="14" idx="0"/>
            <a:endCxn id="15" idx="2"/>
          </p:cNvCxnSpPr>
          <p:nvPr/>
        </p:nvCxnSpPr>
        <p:spPr>
          <a:xfrm rot="5400000" flipH="1" flipV="1">
            <a:off x="6536545" y="5786454"/>
            <a:ext cx="285752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꺾인 연결선 61"/>
          <p:cNvCxnSpPr>
            <a:stCxn id="7" idx="1"/>
            <a:endCxn id="13" idx="0"/>
          </p:cNvCxnSpPr>
          <p:nvPr/>
        </p:nvCxnSpPr>
        <p:spPr>
          <a:xfrm rot="10800000" flipV="1">
            <a:off x="2321704" y="1821644"/>
            <a:ext cx="1035851" cy="750099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꺾인 연결선 64"/>
          <p:cNvCxnSpPr>
            <a:stCxn id="7" idx="3"/>
            <a:endCxn id="17" idx="0"/>
          </p:cNvCxnSpPr>
          <p:nvPr/>
        </p:nvCxnSpPr>
        <p:spPr>
          <a:xfrm>
            <a:off x="5715008" y="1821645"/>
            <a:ext cx="964413" cy="750099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857356" y="357166"/>
            <a:ext cx="514353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dirty="0" smtClean="0">
                <a:solidFill>
                  <a:srgbClr val="FF0000"/>
                </a:solidFill>
                <a:latin typeface="휴먼둥근헤드라인" pitchFamily="18" charset="-127"/>
                <a:ea typeface="휴먼둥근헤드라인" pitchFamily="18" charset="-127"/>
              </a:rPr>
              <a:t>조   직   도</a:t>
            </a:r>
            <a:endParaRPr lang="ko-KR" altLang="en-US" sz="4000" dirty="0">
              <a:solidFill>
                <a:srgbClr val="FF0000"/>
              </a:solidFill>
              <a:latin typeface="휴먼둥근헤드라인" pitchFamily="18" charset="-127"/>
              <a:ea typeface="휴먼둥근헤드라인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연회부서의 운영방침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AutoNum type="circleNumDbPlain"/>
            </a:pPr>
            <a:r>
              <a:rPr lang="ko-KR" altLang="en-US" sz="2000" dirty="0" smtClean="0"/>
              <a:t>대 고객 서비스를 위한 업무의 평등화</a:t>
            </a:r>
            <a:endParaRPr lang="en-US" altLang="ko-KR" sz="2000" dirty="0" smtClean="0"/>
          </a:p>
          <a:p>
            <a:pPr marL="342900" indent="-342900">
              <a:buAutoNum type="circleNumDbPlain"/>
            </a:pPr>
            <a:r>
              <a:rPr lang="ko-KR" altLang="en-US" sz="2000" dirty="0" smtClean="0"/>
              <a:t>고객의 재창출 및 매출액 증대를 위한 사후관리를 해야 한다</a:t>
            </a:r>
            <a:r>
              <a:rPr lang="en-US" altLang="ko-KR" sz="2000" dirty="0" smtClean="0"/>
              <a:t>.</a:t>
            </a:r>
          </a:p>
          <a:p>
            <a:pPr marL="342900" indent="-342900">
              <a:buAutoNum type="circleNumDbPlain"/>
            </a:pPr>
            <a:r>
              <a:rPr lang="ko-KR" altLang="en-US" sz="2000" dirty="0" smtClean="0"/>
              <a:t>연회판촉 조직구성원과 협조체계 강화를 통한 업무효율성을 긴밀히 유지 해야 한다</a:t>
            </a:r>
            <a:r>
              <a:rPr lang="en-US" altLang="ko-KR" sz="2000" dirty="0" smtClean="0"/>
              <a:t>.</a:t>
            </a:r>
          </a:p>
          <a:p>
            <a:pPr marL="342900" indent="-342900">
              <a:buAutoNum type="circleNumDbPlain"/>
            </a:pPr>
            <a:r>
              <a:rPr lang="ko-KR" altLang="en-US" sz="2000" dirty="0" smtClean="0"/>
              <a:t>연회메뉴상품의 고가격화 판매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접객서비스의 고품질화</a:t>
            </a:r>
            <a:endParaRPr lang="en-US" altLang="ko-KR" sz="2000" dirty="0" smtClean="0"/>
          </a:p>
          <a:p>
            <a:pPr marL="342900" indent="-342900">
              <a:buAutoNum type="circleNumDbPlain"/>
            </a:pPr>
            <a:r>
              <a:rPr lang="ko-KR" altLang="en-US" sz="2000" dirty="0" smtClean="0"/>
              <a:t>연회예약 종업원의 연회 주체자에 대한 서비스품질 향상</a:t>
            </a:r>
            <a:endParaRPr lang="en-US" altLang="ko-KR" sz="2000" dirty="0" smtClean="0"/>
          </a:p>
          <a:p>
            <a:pPr marL="342900" indent="-342900">
              <a:buAutoNum type="circleNumDbPlain"/>
            </a:pPr>
            <a:r>
              <a:rPr lang="ko-KR" altLang="en-US" sz="2000" dirty="0" smtClean="0"/>
              <a:t>경쟁 호텔이나 연회행사업체보다 비교 우위성을 확보할 수 있는 경영방침이 매우 중요하게 작용한다</a:t>
            </a:r>
            <a:r>
              <a:rPr lang="en-US" altLang="ko-KR" sz="2000" dirty="0" smtClean="0"/>
              <a:t>.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>
                <a:solidFill>
                  <a:srgbClr val="F4B606"/>
                </a:solidFill>
              </a:rPr>
              <a:t>연회팀장</a:t>
            </a:r>
            <a:r>
              <a:rPr lang="ko-KR" altLang="en-US" dirty="0" smtClean="0"/>
              <a:t>의 직무내용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/>
            <a:r>
              <a:rPr lang="ko-KR" altLang="en-US" sz="2000" dirty="0" smtClean="0"/>
              <a:t>      연회팀장</a:t>
            </a:r>
            <a:endParaRPr lang="en-US" altLang="ko-KR" sz="2000" dirty="0" smtClean="0"/>
          </a:p>
          <a:p>
            <a:pPr marL="342900" indent="-342900"/>
            <a:r>
              <a:rPr lang="en-US" altLang="ko-KR" sz="2000" dirty="0" smtClean="0"/>
              <a:t>       ① </a:t>
            </a:r>
            <a:r>
              <a:rPr lang="ko-KR" altLang="en-US" sz="2000" dirty="0" smtClean="0"/>
              <a:t>연회예약 및 연회 서비스와 관련된 모든 업무의 지시 감독 및 조정</a:t>
            </a:r>
            <a:endParaRPr lang="en-US" altLang="ko-KR" sz="2000" dirty="0" smtClean="0"/>
          </a:p>
          <a:p>
            <a:pPr marL="342900" indent="-342900"/>
            <a:r>
              <a:rPr lang="en-US" altLang="ko-KR" sz="2000" dirty="0" smtClean="0"/>
              <a:t>       ② </a:t>
            </a:r>
            <a:r>
              <a:rPr lang="ko-KR" altLang="en-US" sz="2000" dirty="0" smtClean="0"/>
              <a:t>매출목표 설정 및 달성방안 수립</a:t>
            </a:r>
            <a:endParaRPr lang="en-US" altLang="ko-KR" sz="2000" dirty="0" smtClean="0"/>
          </a:p>
          <a:p>
            <a:pPr marL="342900" indent="-342900"/>
            <a:r>
              <a:rPr lang="en-US" altLang="ko-KR" sz="2000" dirty="0" smtClean="0"/>
              <a:t>       ③ </a:t>
            </a:r>
            <a:r>
              <a:rPr lang="ko-KR" altLang="en-US" sz="2000" dirty="0" smtClean="0"/>
              <a:t>매출실적에 대한 결과 분석</a:t>
            </a:r>
            <a:endParaRPr lang="en-US" altLang="ko-KR" sz="2000" dirty="0" smtClean="0"/>
          </a:p>
          <a:p>
            <a:pPr marL="342900" indent="-342900"/>
            <a:r>
              <a:rPr lang="en-US" altLang="ko-KR" sz="2000" dirty="0" smtClean="0"/>
              <a:t>       ④ </a:t>
            </a:r>
            <a:r>
              <a:rPr lang="ko-KR" altLang="en-US" sz="2000" dirty="0" smtClean="0"/>
              <a:t>연회판매 품목의 가격결정정책과 메뉴협의 및 결정</a:t>
            </a:r>
            <a:endParaRPr lang="en-US" altLang="ko-KR" sz="2000" dirty="0" smtClean="0"/>
          </a:p>
          <a:p>
            <a:pPr marL="342900" indent="-342900"/>
            <a:r>
              <a:rPr lang="en-US" altLang="ko-KR" sz="2000" dirty="0" smtClean="0"/>
              <a:t>       ⑤ </a:t>
            </a:r>
            <a:r>
              <a:rPr lang="ko-KR" altLang="en-US" sz="2000" dirty="0" smtClean="0"/>
              <a:t>중요 행사 시 행사관련 사항을 고객과 협의 결정</a:t>
            </a:r>
            <a:endParaRPr lang="en-US" altLang="ko-KR" sz="2000" dirty="0" smtClean="0"/>
          </a:p>
          <a:p>
            <a:pPr marL="342900" indent="-342900"/>
            <a:r>
              <a:rPr lang="en-US" altLang="ko-KR" sz="2000" dirty="0" smtClean="0"/>
              <a:t>       ⑥ </a:t>
            </a:r>
            <a:r>
              <a:rPr lang="ko-KR" altLang="en-US" sz="2000" dirty="0" smtClean="0"/>
              <a:t>타 부서와 연결된  업무의 협조 및 조정 통괄</a:t>
            </a:r>
            <a:endParaRPr lang="en-US" altLang="ko-KR" sz="2000" dirty="0" smtClean="0"/>
          </a:p>
          <a:p>
            <a:pPr marL="342900" indent="-342900"/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>
                <a:solidFill>
                  <a:srgbClr val="FF6600"/>
                </a:solidFill>
              </a:rPr>
              <a:t>연회예약부서</a:t>
            </a:r>
            <a:r>
              <a:rPr lang="ko-KR" altLang="en-US" dirty="0" smtClean="0"/>
              <a:t>의</a:t>
            </a:r>
            <a:r>
              <a:rPr lang="ko-KR" altLang="en-US" dirty="0" smtClean="0">
                <a:solidFill>
                  <a:srgbClr val="FF6600"/>
                </a:solidFill>
              </a:rPr>
              <a:t> </a:t>
            </a:r>
            <a:r>
              <a:rPr lang="ko-KR" altLang="en-US" dirty="0" smtClean="0">
                <a:solidFill>
                  <a:srgbClr val="CE0808"/>
                </a:solidFill>
              </a:rPr>
              <a:t>주요 업무 내용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o-KR" altLang="en-US" dirty="0" smtClean="0"/>
              <a:t>연회예약 지배인</a:t>
            </a:r>
            <a:endParaRPr lang="en-US" altLang="ko-KR" dirty="0" smtClean="0"/>
          </a:p>
          <a:p>
            <a:r>
              <a:rPr lang="ko-KR" altLang="en-US" dirty="0" smtClean="0"/>
              <a:t>주요 업무</a:t>
            </a:r>
            <a:endParaRPr lang="en-US" altLang="ko-KR" dirty="0" smtClean="0"/>
          </a:p>
          <a:p>
            <a:r>
              <a:rPr lang="en-US" altLang="ko-KR" dirty="0" smtClean="0"/>
              <a:t>① </a:t>
            </a:r>
            <a:r>
              <a:rPr lang="ko-KR" altLang="en-US" dirty="0" smtClean="0"/>
              <a:t>연회예약과 관련된 모든 업무에 대한 총괄적인 지휘 ∙ 감독 ∙ 관리 업무</a:t>
            </a:r>
            <a:endParaRPr lang="en-US" altLang="ko-KR" dirty="0" smtClean="0"/>
          </a:p>
          <a:p>
            <a:r>
              <a:rPr lang="en-US" altLang="ko-KR" dirty="0" smtClean="0"/>
              <a:t>② </a:t>
            </a:r>
            <a:r>
              <a:rPr lang="ko-KR" altLang="en-US" dirty="0" smtClean="0"/>
              <a:t>행사관련 부서와의 긴밀한 협조유지 및 업무조정</a:t>
            </a:r>
            <a:endParaRPr lang="en-US" altLang="ko-KR" dirty="0" smtClean="0"/>
          </a:p>
          <a:p>
            <a:r>
              <a:rPr lang="ko-KR" altLang="ko-KR" dirty="0" smtClean="0"/>
              <a:t>③</a:t>
            </a:r>
            <a:r>
              <a:rPr lang="en-US" altLang="ko-KR" dirty="0" smtClean="0"/>
              <a:t> </a:t>
            </a:r>
            <a:r>
              <a:rPr lang="ko-KR" altLang="en-US" dirty="0" smtClean="0"/>
              <a:t>연회예약의 메뉴 및 가격 결정</a:t>
            </a:r>
            <a:endParaRPr lang="en-US" altLang="ko-KR" dirty="0" smtClean="0"/>
          </a:p>
          <a:p>
            <a:r>
              <a:rPr lang="ko-KR" altLang="ko-KR" dirty="0" smtClean="0"/>
              <a:t>④</a:t>
            </a:r>
            <a:r>
              <a:rPr lang="en-US" altLang="ko-KR" dirty="0" smtClean="0"/>
              <a:t> </a:t>
            </a:r>
            <a:r>
              <a:rPr lang="ko-KR" altLang="en-US" dirty="0" smtClean="0"/>
              <a:t>연회예약 접수에 따른 관리 및 결제</a:t>
            </a:r>
            <a:endParaRPr lang="en-US" altLang="ko-KR" dirty="0" smtClean="0"/>
          </a:p>
          <a:p>
            <a:r>
              <a:rPr lang="ko-KR" altLang="ko-KR" dirty="0" smtClean="0"/>
              <a:t>⑤</a:t>
            </a:r>
            <a:r>
              <a:rPr lang="en-US" altLang="ko-KR" dirty="0" smtClean="0"/>
              <a:t> </a:t>
            </a:r>
            <a:r>
              <a:rPr lang="ko-KR" altLang="en-US" dirty="0" smtClean="0"/>
              <a:t>연회예약장부의 효율적인 관리</a:t>
            </a:r>
            <a:endParaRPr lang="en-US" altLang="ko-KR" dirty="0" smtClean="0"/>
          </a:p>
          <a:p>
            <a:r>
              <a:rPr lang="ko-KR" altLang="ko-KR" dirty="0" smtClean="0"/>
              <a:t>⑥</a:t>
            </a:r>
            <a:r>
              <a:rPr lang="en-US" altLang="ko-KR" dirty="0" smtClean="0"/>
              <a:t> </a:t>
            </a:r>
            <a:r>
              <a:rPr lang="ko-KR" altLang="en-US" dirty="0" smtClean="0"/>
              <a:t>연회담당 종사원의 교육 및 근무 스케줄 관리</a:t>
            </a:r>
            <a:endParaRPr lang="en-US" altLang="ko-K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>
                <a:solidFill>
                  <a:srgbClr val="FF6600"/>
                </a:solidFill>
              </a:rPr>
              <a:t>연회예약부서</a:t>
            </a:r>
            <a:r>
              <a:rPr lang="ko-KR" altLang="en-US" dirty="0" smtClean="0"/>
              <a:t>의</a:t>
            </a:r>
            <a:r>
              <a:rPr lang="ko-KR" altLang="en-US" dirty="0" smtClean="0">
                <a:solidFill>
                  <a:srgbClr val="FF6600"/>
                </a:solidFill>
              </a:rPr>
              <a:t> </a:t>
            </a:r>
            <a:r>
              <a:rPr lang="ko-KR" altLang="en-US" dirty="0" smtClean="0">
                <a:solidFill>
                  <a:srgbClr val="CE0808"/>
                </a:solidFill>
              </a:rPr>
              <a:t>주요 업무 내용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ko-KR" altLang="en-US" dirty="0" smtClean="0"/>
              <a:t>견적서 및 기타 업무</a:t>
            </a:r>
            <a:endParaRPr lang="en-US" altLang="ko-KR" dirty="0" smtClean="0"/>
          </a:p>
          <a:p>
            <a:r>
              <a:rPr lang="en-US" altLang="ko-KR" dirty="0" smtClean="0"/>
              <a:t>• </a:t>
            </a:r>
            <a:r>
              <a:rPr lang="ko-KR" altLang="en-US" dirty="0" smtClean="0"/>
              <a:t>연회행사와 객실 필요에 대한 예약과 관련된 개인 및 단체와 교섭한다</a:t>
            </a:r>
            <a:endParaRPr lang="en-US" altLang="ko-KR" dirty="0" smtClean="0"/>
          </a:p>
          <a:p>
            <a:r>
              <a:rPr lang="ko-KR" altLang="ko-KR" dirty="0" smtClean="0"/>
              <a:t>•</a:t>
            </a:r>
            <a:r>
              <a:rPr lang="en-US" altLang="ko-KR" dirty="0" smtClean="0"/>
              <a:t> </a:t>
            </a:r>
            <a:r>
              <a:rPr lang="ko-KR" altLang="en-US" dirty="0" smtClean="0"/>
              <a:t>음식과 함께 하는 연회를 계획하고 행사장 내의 모든 준비사항에 관한 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요구에 대해 고객과 함께 연구한다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• </a:t>
            </a:r>
            <a:r>
              <a:rPr lang="ko-KR" altLang="en-US" dirty="0" smtClean="0"/>
              <a:t>행사에 필요한 모든 장비를 고객에게 공급할 수 있도록 한다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• </a:t>
            </a:r>
            <a:r>
              <a:rPr lang="ko-KR" altLang="en-US" dirty="0" smtClean="0"/>
              <a:t>행사와 관련된 협의 부서와 업무협조가 잘 되도록 조정 관리 한다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• </a:t>
            </a:r>
            <a:r>
              <a:rPr lang="ko-KR" altLang="en-US" dirty="0" smtClean="0"/>
              <a:t>통합판매체제의 증진을 위해 연회지배인</a:t>
            </a:r>
            <a:r>
              <a:rPr lang="en-US" altLang="ko-KR" dirty="0" smtClean="0"/>
              <a:t>, </a:t>
            </a:r>
            <a:r>
              <a:rPr lang="ko-KR" altLang="en-US" dirty="0" smtClean="0"/>
              <a:t>판매지배인과 긴밀하게 협조한     </a:t>
            </a:r>
            <a:endParaRPr lang="en-US" altLang="ko-KR" dirty="0" smtClean="0"/>
          </a:p>
          <a:p>
            <a:r>
              <a:rPr lang="en-US" altLang="ko-KR" dirty="0" smtClean="0"/>
              <a:t>   </a:t>
            </a:r>
            <a:r>
              <a:rPr lang="ko-KR" altLang="en-US" dirty="0" smtClean="0"/>
              <a:t>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• </a:t>
            </a:r>
            <a:r>
              <a:rPr lang="ko-KR" altLang="en-US" dirty="0" smtClean="0"/>
              <a:t>연회예약업무에 대한 총괄적인 진행에 대한 관리와 책임을 진다</a:t>
            </a:r>
            <a:r>
              <a:rPr lang="en-US" altLang="ko-KR" dirty="0" smtClean="0"/>
              <a:t>.</a:t>
            </a:r>
          </a:p>
          <a:p>
            <a:r>
              <a:rPr lang="en-US" altLang="ko-KR" dirty="0" smtClean="0"/>
              <a:t>• </a:t>
            </a:r>
            <a:r>
              <a:rPr lang="ko-KR" altLang="en-US" dirty="0" smtClean="0"/>
              <a:t>모든 감독들에게 주어진 공통된 직무와 할당된 기타의 직무를 수행한다</a:t>
            </a:r>
            <a:r>
              <a:rPr lang="en-US" altLang="ko-KR" dirty="0" smtClean="0"/>
              <a:t>.   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>
                <a:solidFill>
                  <a:srgbClr val="FF6600"/>
                </a:solidFill>
              </a:rPr>
              <a:t>연회예약부서</a:t>
            </a:r>
            <a:r>
              <a:rPr lang="ko-KR" altLang="en-US" dirty="0" smtClean="0"/>
              <a:t>의</a:t>
            </a:r>
            <a:r>
              <a:rPr lang="ko-KR" altLang="en-US" dirty="0" smtClean="0">
                <a:solidFill>
                  <a:srgbClr val="FF6600"/>
                </a:solidFill>
              </a:rPr>
              <a:t> </a:t>
            </a:r>
            <a:r>
              <a:rPr lang="ko-KR" altLang="en-US" dirty="0" smtClean="0">
                <a:solidFill>
                  <a:srgbClr val="CE0808"/>
                </a:solidFill>
              </a:rPr>
              <a:t>주요 업무 내용</a:t>
            </a:r>
            <a:endParaRPr lang="ko-KR" altLang="en-US" dirty="0"/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연회예약 </a:t>
            </a:r>
            <a:r>
              <a:rPr lang="ko-KR" altLang="en-US" dirty="0" err="1" smtClean="0"/>
              <a:t>클럭</a:t>
            </a:r>
            <a:endParaRPr lang="en-US" altLang="ko-KR" dirty="0" smtClean="0"/>
          </a:p>
          <a:p>
            <a:r>
              <a:rPr lang="ko-KR" altLang="ko-KR" dirty="0" smtClean="0"/>
              <a:t>①</a:t>
            </a:r>
            <a:r>
              <a:rPr lang="en-US" altLang="ko-KR" dirty="0" smtClean="0"/>
              <a:t> </a:t>
            </a:r>
            <a:r>
              <a:rPr lang="ko-KR" altLang="en-US" dirty="0" smtClean="0"/>
              <a:t>연회예약 문의에 대한 상담 및 결정된 행사에 관련한 내용기록 유지</a:t>
            </a:r>
            <a:endParaRPr lang="en-US" altLang="ko-KR" dirty="0" smtClean="0"/>
          </a:p>
          <a:p>
            <a:r>
              <a:rPr lang="ko-KR" altLang="en-US" dirty="0" smtClean="0"/>
              <a:t>② 행사관련 부서에 행사내용 전달 및 업무조정</a:t>
            </a:r>
            <a:endParaRPr lang="en-US" altLang="ko-KR" dirty="0" smtClean="0"/>
          </a:p>
          <a:p>
            <a:r>
              <a:rPr lang="ko-KR" altLang="ko-KR" dirty="0" smtClean="0"/>
              <a:t>③</a:t>
            </a:r>
            <a:r>
              <a:rPr lang="en-US" altLang="ko-KR" dirty="0" smtClean="0"/>
              <a:t> </a:t>
            </a:r>
            <a:r>
              <a:rPr lang="ko-KR" altLang="en-US" dirty="0" smtClean="0"/>
              <a:t>예약내용과 실제 행사준비 상태의 체크</a:t>
            </a:r>
            <a:endParaRPr lang="en-US" altLang="ko-KR" dirty="0" smtClean="0"/>
          </a:p>
          <a:p>
            <a:r>
              <a:rPr lang="ko-KR" altLang="ko-KR" dirty="0" smtClean="0"/>
              <a:t>④</a:t>
            </a:r>
            <a:r>
              <a:rPr lang="en-US" altLang="ko-KR" dirty="0" smtClean="0"/>
              <a:t> </a:t>
            </a:r>
            <a:r>
              <a:rPr lang="ko-KR" altLang="en-US" dirty="0" smtClean="0"/>
              <a:t>행사고객 영접 및 서비스 인계</a:t>
            </a:r>
            <a:endParaRPr lang="en-US" altLang="ko-KR" dirty="0" smtClean="0"/>
          </a:p>
          <a:p>
            <a:r>
              <a:rPr lang="ko-KR" altLang="ko-KR" dirty="0" smtClean="0"/>
              <a:t>⑤</a:t>
            </a:r>
            <a:r>
              <a:rPr lang="en-US" altLang="ko-KR" dirty="0" smtClean="0"/>
              <a:t> </a:t>
            </a:r>
            <a:r>
              <a:rPr lang="ko-KR" altLang="en-US" dirty="0" smtClean="0"/>
              <a:t>행사 후 고객에게 감사서신 및 전화 연락</a:t>
            </a:r>
            <a:endParaRPr lang="en-US" altLang="ko-KR" dirty="0" smtClean="0"/>
          </a:p>
          <a:p>
            <a:r>
              <a:rPr lang="ko-KR" altLang="ko-KR" dirty="0" smtClean="0"/>
              <a:t>⑥</a:t>
            </a:r>
            <a:r>
              <a:rPr lang="en-US" altLang="ko-KR" dirty="0" smtClean="0"/>
              <a:t> </a:t>
            </a:r>
            <a:r>
              <a:rPr lang="ko-KR" altLang="en-US" dirty="0" smtClean="0"/>
              <a:t>예약에 관련한 모든 자료의 관리와 유지에 대한 업무</a:t>
            </a:r>
            <a:endParaRPr lang="ko-KR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>
                <a:solidFill>
                  <a:srgbClr val="FF6600"/>
                </a:solidFill>
              </a:rPr>
              <a:t>연회예약부서</a:t>
            </a:r>
            <a:r>
              <a:rPr lang="ko-KR" altLang="en-US" dirty="0" smtClean="0"/>
              <a:t>의</a:t>
            </a:r>
            <a:r>
              <a:rPr lang="ko-KR" altLang="en-US" dirty="0" smtClean="0">
                <a:solidFill>
                  <a:srgbClr val="FF6600"/>
                </a:solidFill>
              </a:rPr>
              <a:t> </a:t>
            </a:r>
            <a:r>
              <a:rPr lang="ko-KR" altLang="en-US" dirty="0" smtClean="0">
                <a:solidFill>
                  <a:srgbClr val="CE0808"/>
                </a:solidFill>
              </a:rPr>
              <a:t>주요 업무 내용</a:t>
            </a:r>
            <a:endParaRPr lang="ko-KR" altLang="en-US" dirty="0">
              <a:solidFill>
                <a:srgbClr val="CE0808"/>
              </a:solidFill>
            </a:endParaRPr>
          </a:p>
        </p:txBody>
      </p:sp>
      <p:sp>
        <p:nvSpPr>
          <p:cNvPr id="2" name="내용 개체 틀 1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spcBef>
                <a:spcPts val="600"/>
              </a:spcBef>
            </a:pPr>
            <a:r>
              <a:rPr lang="ko-KR" altLang="en-US" spc="100" dirty="0" smtClean="0"/>
              <a:t>① 내방객의 연회 접수 및 연회장 안내</a:t>
            </a:r>
            <a:endParaRPr lang="en-US" altLang="ko-KR" spc="100" dirty="0" smtClean="0"/>
          </a:p>
          <a:p>
            <a:pPr>
              <a:spcBef>
                <a:spcPts val="600"/>
              </a:spcBef>
            </a:pPr>
            <a:r>
              <a:rPr lang="ko-KR" altLang="ko-KR" spc="100" dirty="0" smtClean="0"/>
              <a:t>②</a:t>
            </a:r>
            <a:r>
              <a:rPr lang="en-US" altLang="ko-KR" spc="100" dirty="0" smtClean="0"/>
              <a:t> </a:t>
            </a:r>
            <a:r>
              <a:rPr lang="ko-KR" altLang="en-US" spc="100" dirty="0" smtClean="0"/>
              <a:t>전화의 </a:t>
            </a:r>
            <a:r>
              <a:rPr lang="ko-KR" altLang="en-US" spc="100" dirty="0" err="1" smtClean="0"/>
              <a:t>응담</a:t>
            </a:r>
            <a:r>
              <a:rPr lang="en-US" altLang="ko-KR" spc="100" dirty="0" smtClean="0"/>
              <a:t>, </a:t>
            </a:r>
            <a:r>
              <a:rPr lang="ko-KR" altLang="en-US" spc="100" dirty="0" smtClean="0"/>
              <a:t>전보</a:t>
            </a:r>
            <a:r>
              <a:rPr lang="en-US" altLang="ko-KR" spc="100" dirty="0" smtClean="0"/>
              <a:t>, </a:t>
            </a:r>
            <a:r>
              <a:rPr lang="ko-KR" altLang="en-US" spc="100" dirty="0" smtClean="0"/>
              <a:t>텔렉스</a:t>
            </a:r>
            <a:r>
              <a:rPr lang="en-US" altLang="ko-KR" spc="100" dirty="0" smtClean="0"/>
              <a:t>, </a:t>
            </a:r>
            <a:r>
              <a:rPr lang="ko-KR" altLang="en-US" spc="100" dirty="0" smtClean="0"/>
              <a:t>인터넷에 의한 연회 접수</a:t>
            </a:r>
            <a:endParaRPr lang="en-US" altLang="ko-KR" spc="100" dirty="0" smtClean="0"/>
          </a:p>
          <a:p>
            <a:pPr>
              <a:spcBef>
                <a:spcPts val="600"/>
              </a:spcBef>
            </a:pPr>
            <a:r>
              <a:rPr lang="ko-KR" altLang="ko-KR" spc="100" dirty="0" smtClean="0"/>
              <a:t>③</a:t>
            </a:r>
            <a:r>
              <a:rPr lang="en-US" altLang="ko-KR" spc="100" dirty="0" smtClean="0"/>
              <a:t> </a:t>
            </a:r>
            <a:r>
              <a:rPr lang="ko-KR" altLang="en-US" spc="100" dirty="0" smtClean="0"/>
              <a:t>메뉴</a:t>
            </a:r>
            <a:r>
              <a:rPr lang="en-US" altLang="ko-KR" spc="100" dirty="0" smtClean="0"/>
              <a:t>, </a:t>
            </a:r>
            <a:r>
              <a:rPr lang="ko-KR" altLang="en-US" spc="100" dirty="0" smtClean="0"/>
              <a:t>견적서</a:t>
            </a:r>
            <a:r>
              <a:rPr lang="en-US" altLang="ko-KR" spc="100" dirty="0" smtClean="0"/>
              <a:t>, </a:t>
            </a:r>
            <a:r>
              <a:rPr lang="ko-KR" altLang="en-US" spc="100" dirty="0" smtClean="0"/>
              <a:t>도면 작성</a:t>
            </a:r>
            <a:endParaRPr lang="en-US" altLang="ko-KR" spc="100" dirty="0" smtClean="0"/>
          </a:p>
          <a:p>
            <a:pPr>
              <a:spcBef>
                <a:spcPts val="600"/>
              </a:spcBef>
            </a:pPr>
            <a:r>
              <a:rPr lang="ko-KR" altLang="ko-KR" spc="100" dirty="0" smtClean="0"/>
              <a:t>④</a:t>
            </a:r>
            <a:r>
              <a:rPr lang="en-US" altLang="ko-KR" spc="100" dirty="0" smtClean="0"/>
              <a:t> </a:t>
            </a:r>
            <a:r>
              <a:rPr lang="ko-KR" altLang="en-US" spc="100" dirty="0" smtClean="0"/>
              <a:t>조리 부 에 메뉴 제출의뢰서 발송</a:t>
            </a:r>
            <a:endParaRPr lang="en-US" altLang="ko-KR" spc="100" dirty="0" smtClean="0"/>
          </a:p>
          <a:p>
            <a:pPr>
              <a:spcBef>
                <a:spcPts val="600"/>
              </a:spcBef>
            </a:pPr>
            <a:r>
              <a:rPr lang="ko-KR" altLang="ko-KR" spc="100" dirty="0" smtClean="0"/>
              <a:t>⑤</a:t>
            </a:r>
            <a:r>
              <a:rPr lang="en-US" altLang="ko-KR" spc="100" dirty="0" smtClean="0"/>
              <a:t> </a:t>
            </a:r>
            <a:r>
              <a:rPr lang="ko-KR" altLang="en-US" spc="100" dirty="0" smtClean="0"/>
              <a:t>행사 전일 행사 전방에 대한 확인</a:t>
            </a:r>
            <a:endParaRPr lang="en-US" altLang="ko-KR" spc="100" dirty="0" smtClean="0"/>
          </a:p>
          <a:p>
            <a:pPr>
              <a:spcBef>
                <a:spcPts val="600"/>
              </a:spcBef>
            </a:pPr>
            <a:r>
              <a:rPr lang="ko-KR" altLang="ko-KR" spc="100" dirty="0" smtClean="0"/>
              <a:t>⑥</a:t>
            </a:r>
            <a:r>
              <a:rPr lang="en-US" altLang="ko-KR" spc="100" dirty="0" smtClean="0"/>
              <a:t> </a:t>
            </a:r>
            <a:r>
              <a:rPr lang="ko-KR" altLang="en-US" spc="100" dirty="0" smtClean="0"/>
              <a:t>정보 입수 시에 판촉사원 대신 회사를 방문해 연회접수</a:t>
            </a:r>
            <a:endParaRPr lang="en-US" altLang="ko-KR" spc="100" dirty="0" smtClean="0"/>
          </a:p>
          <a:p>
            <a:pPr>
              <a:spcBef>
                <a:spcPts val="600"/>
              </a:spcBef>
            </a:pPr>
            <a:r>
              <a:rPr lang="ko-KR" altLang="ko-KR" spc="100" dirty="0" smtClean="0"/>
              <a:t>⑦</a:t>
            </a:r>
            <a:r>
              <a:rPr lang="en-US" altLang="ko-KR" spc="100" dirty="0" smtClean="0"/>
              <a:t> </a:t>
            </a:r>
            <a:r>
              <a:rPr lang="ko-KR" altLang="en-US" spc="100" dirty="0" smtClean="0"/>
              <a:t>연회관련 정보 접수 시 판촉사원에게 정보제공</a:t>
            </a:r>
            <a:endParaRPr lang="en-US" altLang="ko-KR" spc="100" dirty="0" smtClean="0"/>
          </a:p>
          <a:p>
            <a:pPr>
              <a:spcBef>
                <a:spcPts val="600"/>
              </a:spcBef>
            </a:pPr>
            <a:r>
              <a:rPr lang="ko-KR" altLang="ko-KR" spc="100" dirty="0" smtClean="0"/>
              <a:t>⑧</a:t>
            </a:r>
            <a:r>
              <a:rPr lang="en-US" altLang="ko-KR" spc="100" dirty="0" smtClean="0"/>
              <a:t> </a:t>
            </a:r>
            <a:r>
              <a:rPr lang="ko-KR" altLang="en-US" spc="100" dirty="0" smtClean="0"/>
              <a:t>대형 연회 시 </a:t>
            </a:r>
            <a:r>
              <a:rPr lang="en-US" altLang="ko-KR" spc="100" dirty="0" smtClean="0"/>
              <a:t>Follow up </a:t>
            </a:r>
            <a:r>
              <a:rPr lang="ko-KR" altLang="en-US" spc="100" dirty="0" smtClean="0"/>
              <a:t>서비스</a:t>
            </a:r>
            <a:endParaRPr lang="en-US" altLang="ko-KR" spc="100" dirty="0" smtClean="0"/>
          </a:p>
          <a:p>
            <a:pPr>
              <a:spcBef>
                <a:spcPts val="600"/>
              </a:spcBef>
            </a:pPr>
            <a:r>
              <a:rPr lang="ko-KR" altLang="ko-KR" spc="100" dirty="0" smtClean="0"/>
              <a:t>⑨</a:t>
            </a:r>
            <a:r>
              <a:rPr lang="en-US" altLang="ko-KR" spc="100" dirty="0" smtClean="0"/>
              <a:t> control chart</a:t>
            </a:r>
            <a:r>
              <a:rPr lang="ko-KR" altLang="en-US" spc="100" dirty="0" smtClean="0"/>
              <a:t>관리</a:t>
            </a:r>
            <a:endParaRPr lang="en-US" altLang="ko-KR" spc="100" dirty="0" smtClean="0"/>
          </a:p>
          <a:p>
            <a:pPr>
              <a:spcBef>
                <a:spcPts val="600"/>
              </a:spcBef>
            </a:pPr>
            <a:r>
              <a:rPr lang="ko-KR" altLang="ko-KR" spc="100" dirty="0" smtClean="0"/>
              <a:t>⑩</a:t>
            </a:r>
            <a:r>
              <a:rPr lang="en-US" altLang="ko-KR" spc="100" dirty="0" smtClean="0"/>
              <a:t> family party </a:t>
            </a:r>
            <a:r>
              <a:rPr lang="ko-KR" altLang="en-US" spc="100" dirty="0" smtClean="0"/>
              <a:t>실적집계 및 홍보 </a:t>
            </a:r>
            <a:endParaRPr lang="en-US" altLang="ko-KR" spc="100" dirty="0" smtClean="0"/>
          </a:p>
          <a:p>
            <a:pPr>
              <a:spcBef>
                <a:spcPts val="600"/>
              </a:spcBef>
            </a:pPr>
            <a:r>
              <a:rPr lang="ko-KR" altLang="ko-KR" spc="100" dirty="0" smtClean="0"/>
              <a:t>⑪</a:t>
            </a:r>
            <a:r>
              <a:rPr lang="en-US" altLang="ko-KR" spc="100" dirty="0" smtClean="0"/>
              <a:t> </a:t>
            </a:r>
            <a:r>
              <a:rPr lang="ko-KR" altLang="en-US" spc="100" dirty="0" smtClean="0"/>
              <a:t>전 사원 캠페인 교육 및 실적 집계</a:t>
            </a:r>
            <a:endParaRPr lang="en-US" altLang="ko-KR" spc="100" dirty="0" smtClean="0"/>
          </a:p>
          <a:p>
            <a:pPr>
              <a:spcBef>
                <a:spcPts val="600"/>
              </a:spcBef>
            </a:pPr>
            <a:r>
              <a:rPr lang="en-US" altLang="ko-KR" spc="100" dirty="0" smtClean="0"/>
              <a:t>⑫ </a:t>
            </a:r>
            <a:r>
              <a:rPr lang="ko-KR" altLang="en-US" spc="100" dirty="0" smtClean="0"/>
              <a:t>판촉사원과 동행 판촉활동 실시</a:t>
            </a:r>
            <a:endParaRPr lang="en-US" altLang="ko-KR" spc="100" dirty="0" smtClean="0"/>
          </a:p>
          <a:p>
            <a:pPr>
              <a:spcBef>
                <a:spcPts val="600"/>
              </a:spcBef>
            </a:pPr>
            <a:r>
              <a:rPr lang="en-US" altLang="ko-KR" spc="100" dirty="0" smtClean="0"/>
              <a:t>⑬ </a:t>
            </a:r>
            <a:r>
              <a:rPr lang="ko-KR" altLang="en-US" spc="100" dirty="0" smtClean="0"/>
              <a:t>예약취소</a:t>
            </a:r>
            <a:r>
              <a:rPr lang="en-US" altLang="ko-KR" spc="100" dirty="0" smtClean="0"/>
              <a:t>, </a:t>
            </a:r>
            <a:r>
              <a:rPr lang="ko-KR" altLang="en-US" spc="100" dirty="0" smtClean="0"/>
              <a:t>변경 시에 관계부서 통보</a:t>
            </a:r>
            <a:endParaRPr lang="en-US" altLang="ko-KR" spc="100" dirty="0" smtClean="0"/>
          </a:p>
          <a:p>
            <a:pPr>
              <a:spcBef>
                <a:spcPts val="600"/>
              </a:spcBef>
            </a:pPr>
            <a:r>
              <a:rPr lang="en-US" altLang="ko-KR" spc="100" dirty="0" smtClean="0"/>
              <a:t>⑭ </a:t>
            </a:r>
            <a:r>
              <a:rPr lang="ko-KR" altLang="en-US" spc="100" dirty="0" smtClean="0"/>
              <a:t>고객관리카드 작성 유지</a:t>
            </a:r>
            <a:endParaRPr lang="en-US" altLang="ko-KR" spc="100" dirty="0" smtClean="0"/>
          </a:p>
          <a:p>
            <a:pPr>
              <a:spcBef>
                <a:spcPts val="600"/>
              </a:spcBef>
            </a:pPr>
            <a:r>
              <a:rPr lang="en-US" altLang="ko-KR" spc="100" dirty="0" smtClean="0"/>
              <a:t>⑮ </a:t>
            </a:r>
            <a:r>
              <a:rPr lang="ko-KR" altLang="en-US" spc="100" dirty="0" smtClean="0"/>
              <a:t>예약금 취급 및 관리</a:t>
            </a:r>
            <a:endParaRPr lang="en-US" altLang="ko-KR" spc="100" dirty="0" smtClean="0"/>
          </a:p>
          <a:p>
            <a:pPr>
              <a:spcBef>
                <a:spcPts val="600"/>
              </a:spcBef>
            </a:pPr>
            <a:r>
              <a:rPr lang="en-US" altLang="ko-KR" spc="100" dirty="0" smtClean="0"/>
              <a:t>⑯ Function sheet(event order)</a:t>
            </a:r>
            <a:r>
              <a:rPr lang="ko-KR" altLang="en-US" spc="100" dirty="0" smtClean="0"/>
              <a:t>작성</a:t>
            </a:r>
            <a:endParaRPr lang="en-US" altLang="ko-KR" spc="100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광선">
  <a:themeElements>
    <a:clrScheme name="광선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광선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광선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477</TotalTime>
  <Words>1042</Words>
  <Application>Microsoft Office PowerPoint</Application>
  <PresentationFormat>화면 슬라이드 쇼(4:3)</PresentationFormat>
  <Paragraphs>194</Paragraphs>
  <Slides>17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17</vt:i4>
      </vt:variant>
    </vt:vector>
  </HeadingPairs>
  <TitlesOfParts>
    <vt:vector size="18" baseType="lpstr">
      <vt:lpstr>광선</vt:lpstr>
      <vt:lpstr>연회예약부서  조직  과  직 무</vt:lpstr>
      <vt:lpstr>목          차</vt:lpstr>
      <vt:lpstr>슬라이드 3</vt:lpstr>
      <vt:lpstr>연회부서의 운영방침</vt:lpstr>
      <vt:lpstr>연회팀장의 직무내용</vt:lpstr>
      <vt:lpstr>연회예약부서의 주요 업무 내용</vt:lpstr>
      <vt:lpstr>연회예약부서의 주요 업무 내용</vt:lpstr>
      <vt:lpstr>연회예약부서의 주요 업무 내용</vt:lpstr>
      <vt:lpstr>연회예약부서의 주요 업무 내용</vt:lpstr>
      <vt:lpstr>연회예약부서의 주요 업무 내용</vt:lpstr>
      <vt:lpstr>연회예약부서의 주요 업무 내용</vt:lpstr>
      <vt:lpstr>연회예약부서의 주요 업무 내용</vt:lpstr>
      <vt:lpstr>연회서비스부서의 주요직무내용</vt:lpstr>
      <vt:lpstr>연회서비스부서의 주요직무내용</vt:lpstr>
      <vt:lpstr>연회서비스부서의 주요직무내용</vt:lpstr>
      <vt:lpstr>연회예약 담당자의 조건</vt:lpstr>
      <vt:lpstr>슬라이드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연회예약부서  조직  과  직 무</dc:title>
  <dc:creator>shine</dc:creator>
  <cp:lastModifiedBy>a</cp:lastModifiedBy>
  <cp:revision>49</cp:revision>
  <dcterms:created xsi:type="dcterms:W3CDTF">2010-10-24T01:50:37Z</dcterms:created>
  <dcterms:modified xsi:type="dcterms:W3CDTF">2010-10-30T08:58:59Z</dcterms:modified>
</cp:coreProperties>
</file>