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229.xml" ContentType="application/vnd.openxmlformats-officedocument.presentationml.slide+xml"/>
  <Override PartName="/ppt/slides/slide276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18.xml" ContentType="application/vnd.openxmlformats-officedocument.presentationml.slide+xml"/>
  <Override PartName="/ppt/slides/slide265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s/slide207.xml" ContentType="application/vnd.openxmlformats-officedocument.presentationml.slide+xml"/>
  <Override PartName="/ppt/slides/slide254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slides/slide243.xml" ContentType="application/vnd.openxmlformats-officedocument.presentationml.slide+xml"/>
  <Override PartName="/ppt/slides/slide169.xml" ContentType="application/vnd.openxmlformats-officedocument.presentationml.slide+xml"/>
  <Override PartName="/ppt/slides/slide221.xml" ContentType="application/vnd.openxmlformats-officedocument.presentationml.slide+xml"/>
  <Override PartName="/ppt/tableStyles.xml" ContentType="application/vnd.openxmlformats-officedocument.presentationml.tableStyles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diagrams/layout1.xml" ContentType="application/vnd.openxmlformats-officedocument.drawingml.diagramLayout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259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s/slide2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5.xml" ContentType="application/vnd.openxmlformats-officedocument.presentationml.slide+xml"/>
  <Override PartName="/ppt/slides/slide237.xml" ContentType="application/vnd.openxmlformats-officedocument.presentationml.slide+xml"/>
  <Override PartName="/ppt/slides/slide284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26.xml" ContentType="application/vnd.openxmlformats-officedocument.presentationml.slide+xml"/>
  <Override PartName="/ppt/slides/slide262.xml" ContentType="application/vnd.openxmlformats-officedocument.presentationml.slide+xml"/>
  <Override PartName="/ppt/slides/slide273.xml" ContentType="application/vnd.openxmlformats-officedocument.presentationml.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slides/slide204.xml" ContentType="application/vnd.openxmlformats-officedocument.presentationml.slide+xml"/>
  <Override PartName="/ppt/slides/slide2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slides/slide240.xml" ContentType="application/vnd.openxmlformats-officedocument.presentationml.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slides/slide191.xml" ContentType="application/vnd.openxmlformats-officedocument.presentationml.slide+xml"/>
  <Override PartName="/ppt/slides/slide278.xml" ContentType="application/vnd.openxmlformats-officedocument.presentationml.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80.xml" ContentType="application/vnd.openxmlformats-officedocument.presentationml.slide+xml"/>
  <Override PartName="/ppt/slides/slide267.xml" ContentType="application/vnd.openxmlformats-officedocument.presentationml.slide+xml"/>
  <Override PartName="/ppt/diagrams/colors1.xml" ContentType="application/vnd.openxmlformats-officedocument.drawingml.diagramColors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s/slide111.xml" ContentType="application/vnd.openxmlformats-officedocument.presentationml.slide+xml"/>
  <Override PartName="/ppt/slides/slide209.xml" ContentType="application/vnd.openxmlformats-officedocument.presentationml.slide+xml"/>
  <Override PartName="/ppt/slides/slide25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100.xml" ContentType="application/vnd.openxmlformats-officedocument.presentationml.slide+xml"/>
  <Override PartName="/ppt/slides/slide234.xml" ContentType="application/vnd.openxmlformats-officedocument.presentationml.slide+xml"/>
  <Override PartName="/ppt/slides/slide245.xml" ContentType="application/vnd.openxmlformats-officedocument.presentationml.slide+xml"/>
  <Override PartName="/ppt/slides/slide281.xml" ContentType="application/vnd.openxmlformats-officedocument.presentationml.slide+xml"/>
  <Override PartName="/ppt/slides/slide41.xml" ContentType="application/vnd.openxmlformats-officedocument.presentationml.slide+xml"/>
  <Override PartName="/ppt/slides/slide223.xml" ContentType="application/vnd.openxmlformats-officedocument.presentationml.slide+xml"/>
  <Override PartName="/ppt/slides/slide2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slides/slide2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192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s/slide27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239.xml" ContentType="application/vnd.openxmlformats-officedocument.presentationml.slide+xml"/>
  <Override PartName="/ppt/slides/slide257.xml" ContentType="application/vnd.openxmlformats-officedocument.presentationml.slide+xml"/>
  <Override PartName="/ppt/slides/slide26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s/slide228.xml" ContentType="application/vnd.openxmlformats-officedocument.presentationml.slide+xml"/>
  <Override PartName="/ppt/slides/slide246.xml" ContentType="application/vnd.openxmlformats-officedocument.presentationml.slide+xml"/>
  <Override PartName="/ppt/slides/slide264.xml" ContentType="application/vnd.openxmlformats-officedocument.presentationml.slide+xml"/>
  <Override PartName="/ppt/slides/slide275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slides/slide235.xml" ContentType="application/vnd.openxmlformats-officedocument.presentationml.slide+xml"/>
  <Override PartName="/ppt/slides/slide253.xml" ContentType="application/vnd.openxmlformats-officedocument.presentationml.slide+xml"/>
  <Override PartName="/ppt/slides/slide282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slides/slide242.xml" ContentType="application/vnd.openxmlformats-officedocument.presentationml.slide+xml"/>
  <Override PartName="/ppt/slides/slide260.xml" ContentType="application/vnd.openxmlformats-officedocument.presentationml.slide+xml"/>
  <Override PartName="/ppt/slides/slide27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slides/slide231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186.xml" ContentType="application/vnd.openxmlformats-officedocument.presentationml.slide+xml"/>
  <Override PartName="/ppt/slides/slide220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193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69.xml" ContentType="application/vnd.openxmlformats-officedocument.presentationml.slide+xml"/>
  <Override PartName="/ppt/diagrams/data1.xml" ContentType="application/vnd.openxmlformats-officedocument.drawingml.diagramData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2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s/slide236.xml" ContentType="application/vnd.openxmlformats-officedocument.presentationml.slide+xml"/>
  <Override PartName="/ppt/slides/slide247.xml" ContentType="application/vnd.openxmlformats-officedocument.presentationml.slide+xml"/>
  <Override PartName="/ppt/slides/slide2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slides/slide272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slides/slide2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250.xml" ContentType="application/vnd.openxmlformats-officedocument.presentationml.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slides/slide27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slides/slide255.xml" ContentType="application/vnd.openxmlformats-officedocument.presentationml.slide+xml"/>
  <Override PartName="/ppt/slides/slide266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s/slide244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51.xml" ContentType="application/vnd.openxmlformats-officedocument.presentationml.slide+xml"/>
  <Override PartName="/ppt/slides/slide233.xml" ContentType="application/vnd.openxmlformats-officedocument.presentationml.slide+xml"/>
  <Override PartName="/ppt/slides/slide280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s/slide238.xml" ContentType="application/vnd.openxmlformats-officedocument.presentationml.slide+xml"/>
  <Override PartName="/ppt/slides/slide249.xml" ContentType="application/vnd.openxmlformats-officedocument.presentationml.slide+xml"/>
  <Override PartName="/ppt/slides/slide2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slides/slide227.xml" ContentType="application/vnd.openxmlformats-officedocument.presentationml.slide+xml"/>
  <Override PartName="/ppt/slides/slide274.xml" ContentType="application/vnd.openxmlformats-officedocument.presentationml.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slides/slide216.xml" ContentType="application/vnd.openxmlformats-officedocument.presentationml.slide+xml"/>
  <Override PartName="/ppt/slides/slide2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41.xml" ContentType="application/vnd.openxmlformats-officedocument.presentationml.slide+xml"/>
  <Override PartName="/ppt/slides/slide25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545" r:id="rId3"/>
    <p:sldId id="473" r:id="rId4"/>
    <p:sldId id="474" r:id="rId5"/>
    <p:sldId id="472" r:id="rId6"/>
    <p:sldId id="310" r:id="rId7"/>
    <p:sldId id="544" r:id="rId8"/>
    <p:sldId id="312" r:id="rId9"/>
    <p:sldId id="543" r:id="rId10"/>
    <p:sldId id="542" r:id="rId11"/>
    <p:sldId id="313" r:id="rId12"/>
    <p:sldId id="541" r:id="rId13"/>
    <p:sldId id="315" r:id="rId14"/>
    <p:sldId id="540" r:id="rId15"/>
    <p:sldId id="316" r:id="rId16"/>
    <p:sldId id="538" r:id="rId17"/>
    <p:sldId id="539" r:id="rId18"/>
    <p:sldId id="317" r:id="rId19"/>
    <p:sldId id="536" r:id="rId20"/>
    <p:sldId id="537" r:id="rId21"/>
    <p:sldId id="314" r:id="rId22"/>
    <p:sldId id="535" r:id="rId23"/>
    <p:sldId id="470" r:id="rId24"/>
    <p:sldId id="471" r:id="rId25"/>
    <p:sldId id="534" r:id="rId26"/>
    <p:sldId id="257" r:id="rId27"/>
    <p:sldId id="267" r:id="rId28"/>
    <p:sldId id="268" r:id="rId29"/>
    <p:sldId id="269" r:id="rId30"/>
    <p:sldId id="533" r:id="rId31"/>
    <p:sldId id="270" r:id="rId32"/>
    <p:sldId id="532" r:id="rId33"/>
    <p:sldId id="271" r:id="rId34"/>
    <p:sldId id="531" r:id="rId35"/>
    <p:sldId id="272" r:id="rId36"/>
    <p:sldId id="530" r:id="rId37"/>
    <p:sldId id="273" r:id="rId38"/>
    <p:sldId id="529" r:id="rId39"/>
    <p:sldId id="274" r:id="rId40"/>
    <p:sldId id="528" r:id="rId41"/>
    <p:sldId id="275" r:id="rId42"/>
    <p:sldId id="527" r:id="rId43"/>
    <p:sldId id="276" r:id="rId44"/>
    <p:sldId id="526" r:id="rId45"/>
    <p:sldId id="277" r:id="rId46"/>
    <p:sldId id="261" r:id="rId47"/>
    <p:sldId id="264" r:id="rId48"/>
    <p:sldId id="266" r:id="rId49"/>
    <p:sldId id="265" r:id="rId50"/>
    <p:sldId id="258" r:id="rId51"/>
    <p:sldId id="262" r:id="rId52"/>
    <p:sldId id="259" r:id="rId53"/>
    <p:sldId id="260" r:id="rId54"/>
    <p:sldId id="263" r:id="rId55"/>
    <p:sldId id="278" r:id="rId56"/>
    <p:sldId id="279" r:id="rId57"/>
    <p:sldId id="280" r:id="rId58"/>
    <p:sldId id="525" r:id="rId59"/>
    <p:sldId id="281" r:id="rId60"/>
    <p:sldId id="282" r:id="rId61"/>
    <p:sldId id="524" r:id="rId62"/>
    <p:sldId id="283" r:id="rId63"/>
    <p:sldId id="284" r:id="rId64"/>
    <p:sldId id="285" r:id="rId65"/>
    <p:sldId id="286" r:id="rId66"/>
    <p:sldId id="287" r:id="rId67"/>
    <p:sldId id="523" r:id="rId68"/>
    <p:sldId id="288" r:id="rId69"/>
    <p:sldId id="522" r:id="rId70"/>
    <p:sldId id="301" r:id="rId71"/>
    <p:sldId id="302" r:id="rId72"/>
    <p:sldId id="303" r:id="rId73"/>
    <p:sldId id="304" r:id="rId74"/>
    <p:sldId id="305" r:id="rId75"/>
    <p:sldId id="306" r:id="rId76"/>
    <p:sldId id="521" r:id="rId77"/>
    <p:sldId id="307" r:id="rId78"/>
    <p:sldId id="520" r:id="rId79"/>
    <p:sldId id="308" r:id="rId80"/>
    <p:sldId id="519" r:id="rId81"/>
    <p:sldId id="309" r:id="rId82"/>
    <p:sldId id="289" r:id="rId83"/>
    <p:sldId id="518" r:id="rId84"/>
    <p:sldId id="290" r:id="rId85"/>
    <p:sldId id="291" r:id="rId86"/>
    <p:sldId id="292" r:id="rId87"/>
    <p:sldId id="293" r:id="rId88"/>
    <p:sldId id="517" r:id="rId89"/>
    <p:sldId id="294" r:id="rId90"/>
    <p:sldId id="295" r:id="rId91"/>
    <p:sldId id="296" r:id="rId92"/>
    <p:sldId id="297" r:id="rId93"/>
    <p:sldId id="298" r:id="rId94"/>
    <p:sldId id="299" r:id="rId95"/>
    <p:sldId id="516" r:id="rId96"/>
    <p:sldId id="300" r:id="rId97"/>
    <p:sldId id="318" r:id="rId98"/>
    <p:sldId id="319" r:id="rId99"/>
    <p:sldId id="515" r:id="rId100"/>
    <p:sldId id="320" r:id="rId101"/>
    <p:sldId id="321" r:id="rId102"/>
    <p:sldId id="514" r:id="rId103"/>
    <p:sldId id="513" r:id="rId104"/>
    <p:sldId id="322" r:id="rId105"/>
    <p:sldId id="512" r:id="rId106"/>
    <p:sldId id="323" r:id="rId107"/>
    <p:sldId id="324" r:id="rId108"/>
    <p:sldId id="511" r:id="rId109"/>
    <p:sldId id="325" r:id="rId110"/>
    <p:sldId id="510" r:id="rId111"/>
    <p:sldId id="326" r:id="rId112"/>
    <p:sldId id="327" r:id="rId113"/>
    <p:sldId id="328" r:id="rId114"/>
    <p:sldId id="329" r:id="rId115"/>
    <p:sldId id="330" r:id="rId116"/>
    <p:sldId id="331" r:id="rId117"/>
    <p:sldId id="332" r:id="rId118"/>
    <p:sldId id="333" r:id="rId119"/>
    <p:sldId id="334" r:id="rId120"/>
    <p:sldId id="335" r:id="rId121"/>
    <p:sldId id="336" r:id="rId122"/>
    <p:sldId id="509" r:id="rId123"/>
    <p:sldId id="337" r:id="rId124"/>
    <p:sldId id="508" r:id="rId125"/>
    <p:sldId id="507" r:id="rId126"/>
    <p:sldId id="338" r:id="rId127"/>
    <p:sldId id="339" r:id="rId128"/>
    <p:sldId id="506" r:id="rId129"/>
    <p:sldId id="340" r:id="rId130"/>
    <p:sldId id="341" r:id="rId131"/>
    <p:sldId id="505" r:id="rId132"/>
    <p:sldId id="342" r:id="rId133"/>
    <p:sldId id="343" r:id="rId134"/>
    <p:sldId id="344" r:id="rId135"/>
    <p:sldId id="504" r:id="rId136"/>
    <p:sldId id="345" r:id="rId137"/>
    <p:sldId id="503" r:id="rId138"/>
    <p:sldId id="346" r:id="rId139"/>
    <p:sldId id="502" r:id="rId140"/>
    <p:sldId id="347" r:id="rId141"/>
    <p:sldId id="348" r:id="rId142"/>
    <p:sldId id="349" r:id="rId143"/>
    <p:sldId id="350" r:id="rId144"/>
    <p:sldId id="501" r:id="rId145"/>
    <p:sldId id="351" r:id="rId146"/>
    <p:sldId id="500" r:id="rId147"/>
    <p:sldId id="352" r:id="rId148"/>
    <p:sldId id="353" r:id="rId149"/>
    <p:sldId id="354" r:id="rId150"/>
    <p:sldId id="355" r:id="rId151"/>
    <p:sldId id="499" r:id="rId152"/>
    <p:sldId id="356" r:id="rId153"/>
    <p:sldId id="357" r:id="rId154"/>
    <p:sldId id="358" r:id="rId155"/>
    <p:sldId id="359" r:id="rId156"/>
    <p:sldId id="360" r:id="rId157"/>
    <p:sldId id="361" r:id="rId158"/>
    <p:sldId id="498" r:id="rId159"/>
    <p:sldId id="362" r:id="rId160"/>
    <p:sldId id="363" r:id="rId161"/>
    <p:sldId id="497" r:id="rId162"/>
    <p:sldId id="364" r:id="rId163"/>
    <p:sldId id="365" r:id="rId164"/>
    <p:sldId id="366" r:id="rId165"/>
    <p:sldId id="367" r:id="rId166"/>
    <p:sldId id="368" r:id="rId167"/>
    <p:sldId id="369" r:id="rId168"/>
    <p:sldId id="370" r:id="rId169"/>
    <p:sldId id="371" r:id="rId170"/>
    <p:sldId id="372" r:id="rId171"/>
    <p:sldId id="373" r:id="rId172"/>
    <p:sldId id="374" r:id="rId173"/>
    <p:sldId id="375" r:id="rId174"/>
    <p:sldId id="376" r:id="rId175"/>
    <p:sldId id="377" r:id="rId176"/>
    <p:sldId id="378" r:id="rId177"/>
    <p:sldId id="379" r:id="rId178"/>
    <p:sldId id="380" r:id="rId179"/>
    <p:sldId id="381" r:id="rId180"/>
    <p:sldId id="382" r:id="rId181"/>
    <p:sldId id="383" r:id="rId182"/>
    <p:sldId id="384" r:id="rId183"/>
    <p:sldId id="385" r:id="rId184"/>
    <p:sldId id="386" r:id="rId185"/>
    <p:sldId id="387" r:id="rId186"/>
    <p:sldId id="388" r:id="rId187"/>
    <p:sldId id="389" r:id="rId188"/>
    <p:sldId id="390" r:id="rId189"/>
    <p:sldId id="392" r:id="rId190"/>
    <p:sldId id="393" r:id="rId191"/>
    <p:sldId id="496" r:id="rId192"/>
    <p:sldId id="394" r:id="rId193"/>
    <p:sldId id="395" r:id="rId194"/>
    <p:sldId id="396" r:id="rId195"/>
    <p:sldId id="397" r:id="rId196"/>
    <p:sldId id="494" r:id="rId197"/>
    <p:sldId id="398" r:id="rId198"/>
    <p:sldId id="495" r:id="rId199"/>
    <p:sldId id="399" r:id="rId200"/>
    <p:sldId id="400" r:id="rId201"/>
    <p:sldId id="401" r:id="rId202"/>
    <p:sldId id="493" r:id="rId203"/>
    <p:sldId id="491" r:id="rId204"/>
    <p:sldId id="402" r:id="rId205"/>
    <p:sldId id="492" r:id="rId206"/>
    <p:sldId id="403" r:id="rId207"/>
    <p:sldId id="404" r:id="rId208"/>
    <p:sldId id="405" r:id="rId209"/>
    <p:sldId id="406" r:id="rId210"/>
    <p:sldId id="490" r:id="rId211"/>
    <p:sldId id="407" r:id="rId212"/>
    <p:sldId id="408" r:id="rId213"/>
    <p:sldId id="409" r:id="rId214"/>
    <p:sldId id="410" r:id="rId215"/>
    <p:sldId id="411" r:id="rId216"/>
    <p:sldId id="412" r:id="rId217"/>
    <p:sldId id="489" r:id="rId218"/>
    <p:sldId id="413" r:id="rId219"/>
    <p:sldId id="414" r:id="rId220"/>
    <p:sldId id="488" r:id="rId221"/>
    <p:sldId id="415" r:id="rId222"/>
    <p:sldId id="391" r:id="rId223"/>
    <p:sldId id="487" r:id="rId224"/>
    <p:sldId id="416" r:id="rId225"/>
    <p:sldId id="417" r:id="rId226"/>
    <p:sldId id="418" r:id="rId227"/>
    <p:sldId id="419" r:id="rId228"/>
    <p:sldId id="420" r:id="rId229"/>
    <p:sldId id="421" r:id="rId230"/>
    <p:sldId id="422" r:id="rId231"/>
    <p:sldId id="423" r:id="rId232"/>
    <p:sldId id="424" r:id="rId233"/>
    <p:sldId id="425" r:id="rId234"/>
    <p:sldId id="426" r:id="rId235"/>
    <p:sldId id="427" r:id="rId236"/>
    <p:sldId id="428" r:id="rId237"/>
    <p:sldId id="429" r:id="rId238"/>
    <p:sldId id="430" r:id="rId239"/>
    <p:sldId id="431" r:id="rId240"/>
    <p:sldId id="432" r:id="rId241"/>
    <p:sldId id="433" r:id="rId242"/>
    <p:sldId id="434" r:id="rId243"/>
    <p:sldId id="435" r:id="rId244"/>
    <p:sldId id="436" r:id="rId245"/>
    <p:sldId id="437" r:id="rId246"/>
    <p:sldId id="438" r:id="rId247"/>
    <p:sldId id="439" r:id="rId248"/>
    <p:sldId id="440" r:id="rId249"/>
    <p:sldId id="441" r:id="rId250"/>
    <p:sldId id="442" r:id="rId251"/>
    <p:sldId id="443" r:id="rId252"/>
    <p:sldId id="444" r:id="rId253"/>
    <p:sldId id="445" r:id="rId254"/>
    <p:sldId id="446" r:id="rId255"/>
    <p:sldId id="447" r:id="rId256"/>
    <p:sldId id="475" r:id="rId257"/>
    <p:sldId id="448" r:id="rId258"/>
    <p:sldId id="449" r:id="rId259"/>
    <p:sldId id="450" r:id="rId260"/>
    <p:sldId id="451" r:id="rId261"/>
    <p:sldId id="453" r:id="rId262"/>
    <p:sldId id="483" r:id="rId263"/>
    <p:sldId id="454" r:id="rId264"/>
    <p:sldId id="486" r:id="rId265"/>
    <p:sldId id="456" r:id="rId266"/>
    <p:sldId id="485" r:id="rId267"/>
    <p:sldId id="457" r:id="rId268"/>
    <p:sldId id="484" r:id="rId269"/>
    <p:sldId id="459" r:id="rId270"/>
    <p:sldId id="460" r:id="rId271"/>
    <p:sldId id="482" r:id="rId272"/>
    <p:sldId id="461" r:id="rId273"/>
    <p:sldId id="479" r:id="rId274"/>
    <p:sldId id="462" r:id="rId275"/>
    <p:sldId id="480" r:id="rId276"/>
    <p:sldId id="463" r:id="rId277"/>
    <p:sldId id="464" r:id="rId278"/>
    <p:sldId id="481" r:id="rId279"/>
    <p:sldId id="465" r:id="rId280"/>
    <p:sldId id="478" r:id="rId281"/>
    <p:sldId id="466" r:id="rId282"/>
    <p:sldId id="477" r:id="rId283"/>
    <p:sldId id="467" r:id="rId284"/>
    <p:sldId id="476" r:id="rId285"/>
    <p:sldId id="455" r:id="rId28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68" Type="http://schemas.openxmlformats.org/officeDocument/2006/relationships/slide" Target="slides/slide267.xml"/><Relationship Id="rId289" Type="http://schemas.openxmlformats.org/officeDocument/2006/relationships/theme" Target="theme/theme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79" Type="http://schemas.openxmlformats.org/officeDocument/2006/relationships/slide" Target="slides/slide278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290" Type="http://schemas.openxmlformats.org/officeDocument/2006/relationships/tableStyles" Target="tableStyles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81" Type="http://schemas.openxmlformats.org/officeDocument/2006/relationships/slide" Target="slides/slide280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0" Type="http://schemas.openxmlformats.org/officeDocument/2006/relationships/slide" Target="slides/slide249.xml"/><Relationship Id="rId255" Type="http://schemas.openxmlformats.org/officeDocument/2006/relationships/slide" Target="slides/slide254.xml"/><Relationship Id="rId271" Type="http://schemas.openxmlformats.org/officeDocument/2006/relationships/slide" Target="slides/slide270.xml"/><Relationship Id="rId276" Type="http://schemas.openxmlformats.org/officeDocument/2006/relationships/slide" Target="slides/slide275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slide" Target="slides/slide244.xml"/><Relationship Id="rId261" Type="http://schemas.openxmlformats.org/officeDocument/2006/relationships/slide" Target="slides/slide260.xml"/><Relationship Id="rId266" Type="http://schemas.openxmlformats.org/officeDocument/2006/relationships/slide" Target="slides/slide265.xml"/><Relationship Id="rId287" Type="http://schemas.openxmlformats.org/officeDocument/2006/relationships/presProps" Target="presProps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282" Type="http://schemas.openxmlformats.org/officeDocument/2006/relationships/slide" Target="slides/slide28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1" Type="http://schemas.openxmlformats.org/officeDocument/2006/relationships/slide" Target="slides/slide250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72" Type="http://schemas.openxmlformats.org/officeDocument/2006/relationships/slide" Target="slides/slide27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C42700-D944-402F-8AD9-495E342809CE}" type="doc">
      <dgm:prSet loTypeId="urn:microsoft.com/office/officeart/2005/8/layout/cycle2" loCatId="cycle" qsTypeId="urn:microsoft.com/office/officeart/2005/8/quickstyle/3d8" qsCatId="3D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42FA6F36-A1BD-4B32-8E6B-9131105C0DBF}">
      <dgm:prSet phldrT="[텍스트]"/>
      <dgm:spPr/>
      <dgm:t>
        <a:bodyPr/>
        <a:lstStyle/>
        <a:p>
          <a:pPr latinLnBrk="1"/>
          <a:r>
            <a:rPr lang="ko-KR" altLang="en-US" dirty="0" smtClean="0"/>
            <a:t>교육</a:t>
          </a:r>
          <a:endParaRPr lang="en-US" altLang="ko-KR" dirty="0" smtClean="0"/>
        </a:p>
        <a:p>
          <a:pPr latinLnBrk="1"/>
          <a:r>
            <a:rPr lang="ko-KR" altLang="en-US" dirty="0" smtClean="0"/>
            <a:t>심리학</a:t>
          </a:r>
          <a:endParaRPr lang="ko-KR" altLang="en-US" dirty="0"/>
        </a:p>
      </dgm:t>
    </dgm:pt>
    <dgm:pt modelId="{BE649621-E6E3-44B2-B62F-320117445B8F}" type="parTrans" cxnId="{597F3269-9364-4BC2-B3F4-88A93D627569}">
      <dgm:prSet/>
      <dgm:spPr/>
      <dgm:t>
        <a:bodyPr/>
        <a:lstStyle/>
        <a:p>
          <a:pPr latinLnBrk="1"/>
          <a:endParaRPr lang="ko-KR" altLang="en-US"/>
        </a:p>
      </dgm:t>
    </dgm:pt>
    <dgm:pt modelId="{1AB877EA-3BCB-4A74-8905-9760E7F82931}" type="sibTrans" cxnId="{597F3269-9364-4BC2-B3F4-88A93D627569}">
      <dgm:prSet/>
      <dgm:spPr/>
      <dgm:t>
        <a:bodyPr/>
        <a:lstStyle/>
        <a:p>
          <a:pPr latinLnBrk="1"/>
          <a:endParaRPr lang="ko-KR" altLang="en-US"/>
        </a:p>
      </dgm:t>
    </dgm:pt>
    <dgm:pt modelId="{960A12F3-AA2B-4742-BD0C-1F25ED081057}">
      <dgm:prSet phldrT="[텍스트]"/>
      <dgm:spPr/>
      <dgm:t>
        <a:bodyPr/>
        <a:lstStyle/>
        <a:p>
          <a:pPr latinLnBrk="1"/>
          <a:r>
            <a:rPr lang="ko-KR" altLang="en-US" dirty="0" smtClean="0"/>
            <a:t>상담</a:t>
          </a:r>
          <a:endParaRPr lang="en-US" altLang="ko-KR" dirty="0" smtClean="0"/>
        </a:p>
        <a:p>
          <a:pPr latinLnBrk="1"/>
          <a:r>
            <a:rPr lang="ko-KR" altLang="en-US" dirty="0" smtClean="0"/>
            <a:t>언어학</a:t>
          </a:r>
          <a:endParaRPr lang="ko-KR" altLang="en-US" dirty="0"/>
        </a:p>
      </dgm:t>
    </dgm:pt>
    <dgm:pt modelId="{04FDB475-7125-4203-A90C-F1DC6A161112}" type="parTrans" cxnId="{420C3F81-F646-4DA2-A7E6-65BF95E5FB4B}">
      <dgm:prSet/>
      <dgm:spPr/>
      <dgm:t>
        <a:bodyPr/>
        <a:lstStyle/>
        <a:p>
          <a:pPr latinLnBrk="1"/>
          <a:endParaRPr lang="ko-KR" altLang="en-US"/>
        </a:p>
      </dgm:t>
    </dgm:pt>
    <dgm:pt modelId="{FA1406C0-ACCB-452D-9BCE-EB7D75A2F877}" type="sibTrans" cxnId="{420C3F81-F646-4DA2-A7E6-65BF95E5FB4B}">
      <dgm:prSet/>
      <dgm:spPr/>
      <dgm:t>
        <a:bodyPr/>
        <a:lstStyle/>
        <a:p>
          <a:pPr latinLnBrk="1"/>
          <a:endParaRPr lang="ko-KR" altLang="en-US"/>
        </a:p>
      </dgm:t>
    </dgm:pt>
    <dgm:pt modelId="{B022655D-7C6F-40C5-93D6-6FF4297FCD9F}">
      <dgm:prSet phldrT="[텍스트]"/>
      <dgm:spPr/>
      <dgm:t>
        <a:bodyPr/>
        <a:lstStyle/>
        <a:p>
          <a:pPr latinLnBrk="1"/>
          <a:r>
            <a:rPr lang="ko-KR" altLang="en-US" dirty="0" smtClean="0"/>
            <a:t>교육</a:t>
          </a:r>
          <a:endParaRPr lang="en-US" altLang="ko-KR" dirty="0" smtClean="0"/>
        </a:p>
        <a:p>
          <a:pPr latinLnBrk="1"/>
          <a:r>
            <a:rPr lang="ko-KR" altLang="en-US" dirty="0" smtClean="0"/>
            <a:t>철학</a:t>
          </a:r>
          <a:endParaRPr lang="ko-KR" altLang="en-US" dirty="0"/>
        </a:p>
      </dgm:t>
    </dgm:pt>
    <dgm:pt modelId="{CFD1E8B9-6D09-486F-BC31-043B9A620E58}" type="parTrans" cxnId="{3D89E117-335E-4205-AE30-6ACE60BCA186}">
      <dgm:prSet/>
      <dgm:spPr/>
      <dgm:t>
        <a:bodyPr/>
        <a:lstStyle/>
        <a:p>
          <a:pPr latinLnBrk="1"/>
          <a:endParaRPr lang="ko-KR" altLang="en-US"/>
        </a:p>
      </dgm:t>
    </dgm:pt>
    <dgm:pt modelId="{A9A49C44-83B2-4F49-8607-96C0860E7739}" type="sibTrans" cxnId="{3D89E117-335E-4205-AE30-6ACE60BCA186}">
      <dgm:prSet/>
      <dgm:spPr/>
      <dgm:t>
        <a:bodyPr/>
        <a:lstStyle/>
        <a:p>
          <a:pPr latinLnBrk="1"/>
          <a:endParaRPr lang="ko-KR" altLang="en-US"/>
        </a:p>
      </dgm:t>
    </dgm:pt>
    <dgm:pt modelId="{516D0EF2-8820-4476-9AF7-633D6A41EB8C}">
      <dgm:prSet phldrT="[텍스트]"/>
      <dgm:spPr/>
      <dgm:t>
        <a:bodyPr/>
        <a:lstStyle/>
        <a:p>
          <a:pPr latinLnBrk="1"/>
          <a:r>
            <a:rPr lang="ko-KR" altLang="en-US" dirty="0" smtClean="0"/>
            <a:t>사례</a:t>
          </a:r>
          <a:endParaRPr lang="en-US" altLang="ko-KR" dirty="0" smtClean="0"/>
        </a:p>
        <a:p>
          <a:pPr latinLnBrk="1"/>
          <a:r>
            <a:rPr lang="ko-KR" altLang="en-US" dirty="0" err="1" smtClean="0"/>
            <a:t>롤모델</a:t>
          </a:r>
          <a:endParaRPr lang="ko-KR" altLang="en-US" dirty="0"/>
        </a:p>
      </dgm:t>
    </dgm:pt>
    <dgm:pt modelId="{299C0C46-4801-4F27-92FB-4F27A026B94A}" type="parTrans" cxnId="{DA7F4CE8-DD49-41DD-82AA-B9791185A560}">
      <dgm:prSet/>
      <dgm:spPr/>
      <dgm:t>
        <a:bodyPr/>
        <a:lstStyle/>
        <a:p>
          <a:pPr latinLnBrk="1"/>
          <a:endParaRPr lang="ko-KR" altLang="en-US"/>
        </a:p>
      </dgm:t>
    </dgm:pt>
    <dgm:pt modelId="{E81584E5-8789-46FE-B992-DCEAD4222FB3}" type="sibTrans" cxnId="{DA7F4CE8-DD49-41DD-82AA-B9791185A560}">
      <dgm:prSet/>
      <dgm:spPr/>
      <dgm:t>
        <a:bodyPr/>
        <a:lstStyle/>
        <a:p>
          <a:pPr latinLnBrk="1"/>
          <a:endParaRPr lang="ko-KR" altLang="en-US"/>
        </a:p>
      </dgm:t>
    </dgm:pt>
    <dgm:pt modelId="{43433D67-B1D0-4F20-AAC3-0822AA9667D3}">
      <dgm:prSet phldrT="[텍스트]"/>
      <dgm:spPr/>
      <dgm:t>
        <a:bodyPr/>
        <a:lstStyle/>
        <a:p>
          <a:pPr latinLnBrk="1"/>
          <a:r>
            <a:rPr lang="ko-KR" altLang="en-US" dirty="0" smtClean="0"/>
            <a:t>교육</a:t>
          </a:r>
          <a:endParaRPr lang="en-US" altLang="ko-KR" dirty="0" smtClean="0"/>
        </a:p>
        <a:p>
          <a:pPr latinLnBrk="1"/>
          <a:r>
            <a:rPr lang="ko-KR" altLang="en-US" dirty="0" smtClean="0"/>
            <a:t>경영학</a:t>
          </a:r>
          <a:endParaRPr lang="ko-KR" altLang="en-US" dirty="0"/>
        </a:p>
      </dgm:t>
    </dgm:pt>
    <dgm:pt modelId="{C5E3ABDA-4B8B-4FD3-ABF5-BDFEB46713ED}" type="parTrans" cxnId="{26FED2CF-9ACF-4A4C-A643-537B7D557B7C}">
      <dgm:prSet/>
      <dgm:spPr/>
      <dgm:t>
        <a:bodyPr/>
        <a:lstStyle/>
        <a:p>
          <a:pPr latinLnBrk="1"/>
          <a:endParaRPr lang="ko-KR" altLang="en-US"/>
        </a:p>
      </dgm:t>
    </dgm:pt>
    <dgm:pt modelId="{0C3E31E6-4939-4A88-81EB-F2C26F6EBE28}" type="sibTrans" cxnId="{26FED2CF-9ACF-4A4C-A643-537B7D557B7C}">
      <dgm:prSet/>
      <dgm:spPr/>
      <dgm:t>
        <a:bodyPr/>
        <a:lstStyle/>
        <a:p>
          <a:pPr latinLnBrk="1"/>
          <a:endParaRPr lang="ko-KR" altLang="en-US"/>
        </a:p>
      </dgm:t>
    </dgm:pt>
    <dgm:pt modelId="{FF6BBC73-2EF4-4A78-A899-5577BC4E2128}" type="pres">
      <dgm:prSet presAssocID="{B0C42700-D944-402F-8AD9-495E342809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F0E8A24-FFD7-43AC-9D04-31103D8D2DAF}" type="pres">
      <dgm:prSet presAssocID="{42FA6F36-A1BD-4B32-8E6B-9131105C0DB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154E33A-3714-43AE-9621-8D63CFE9087A}" type="pres">
      <dgm:prSet presAssocID="{1AB877EA-3BCB-4A74-8905-9760E7F82931}" presName="sib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A1298C6A-40D8-4195-B291-EFF6D95B7973}" type="pres">
      <dgm:prSet presAssocID="{1AB877EA-3BCB-4A74-8905-9760E7F82931}" presName="connectorText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7AB07AEE-113C-420E-82CE-5BB0BD23C24B}" type="pres">
      <dgm:prSet presAssocID="{960A12F3-AA2B-4742-BD0C-1F25ED08105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1DE821C-C75B-4E4D-B8AB-E0EC0BA19B82}" type="pres">
      <dgm:prSet presAssocID="{FA1406C0-ACCB-452D-9BCE-EB7D75A2F877}" presName="sib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0BE72648-1CDD-40ED-B385-808246B75171}" type="pres">
      <dgm:prSet presAssocID="{FA1406C0-ACCB-452D-9BCE-EB7D75A2F877}" presName="connectorText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77DFF873-634B-4A39-8DA7-50F7D03998B3}" type="pres">
      <dgm:prSet presAssocID="{B022655D-7C6F-40C5-93D6-6FF4297FCD9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818C6C-5AA9-4642-95AC-8723E852EFBC}" type="pres">
      <dgm:prSet presAssocID="{A9A49C44-83B2-4F49-8607-96C0860E7739}" presName="sib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018B1108-86A7-4B48-80A4-B23C41B0742A}" type="pres">
      <dgm:prSet presAssocID="{A9A49C44-83B2-4F49-8607-96C0860E7739}" presName="connectorText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6378383C-BFAA-4B43-AB1B-293032FF799F}" type="pres">
      <dgm:prSet presAssocID="{516D0EF2-8820-4476-9AF7-633D6A41EB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DA5754-A8D7-44E9-B273-4E6529F22F7D}" type="pres">
      <dgm:prSet presAssocID="{E81584E5-8789-46FE-B992-DCEAD4222FB3}" presName="sib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3312659B-2FD6-450E-989F-58F1C1079FCA}" type="pres">
      <dgm:prSet presAssocID="{E81584E5-8789-46FE-B992-DCEAD4222FB3}" presName="connectorText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551D4046-23A6-4A91-AAB0-CB08706FBCA2}" type="pres">
      <dgm:prSet presAssocID="{43433D67-B1D0-4F20-AAC3-0822AA9667D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3472118-2D3C-4E34-A387-187EEC8FD52E}" type="pres">
      <dgm:prSet presAssocID="{0C3E31E6-4939-4A88-81EB-F2C26F6EBE28}" presName="sib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68AB6E50-C44A-4F01-8EAD-10B48F447D55}" type="pres">
      <dgm:prSet presAssocID="{0C3E31E6-4939-4A88-81EB-F2C26F6EBE28}" presName="connectorText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</dgm:ptLst>
  <dgm:cxnLst>
    <dgm:cxn modelId="{66562C47-6EAC-4E6F-839D-C764C94DA599}" type="presOf" srcId="{FA1406C0-ACCB-452D-9BCE-EB7D75A2F877}" destId="{0BE72648-1CDD-40ED-B385-808246B75171}" srcOrd="1" destOrd="0" presId="urn:microsoft.com/office/officeart/2005/8/layout/cycle2"/>
    <dgm:cxn modelId="{DA7F4CE8-DD49-41DD-82AA-B9791185A560}" srcId="{B0C42700-D944-402F-8AD9-495E342809CE}" destId="{516D0EF2-8820-4476-9AF7-633D6A41EB8C}" srcOrd="3" destOrd="0" parTransId="{299C0C46-4801-4F27-92FB-4F27A026B94A}" sibTransId="{E81584E5-8789-46FE-B992-DCEAD4222FB3}"/>
    <dgm:cxn modelId="{487B4104-744F-424B-9C89-9934E14E571F}" type="presOf" srcId="{0C3E31E6-4939-4A88-81EB-F2C26F6EBE28}" destId="{68AB6E50-C44A-4F01-8EAD-10B48F447D55}" srcOrd="1" destOrd="0" presId="urn:microsoft.com/office/officeart/2005/8/layout/cycle2"/>
    <dgm:cxn modelId="{4DDED4A1-C8FD-4395-B778-585E02A19CF7}" type="presOf" srcId="{A9A49C44-83B2-4F49-8607-96C0860E7739}" destId="{018B1108-86A7-4B48-80A4-B23C41B0742A}" srcOrd="1" destOrd="0" presId="urn:microsoft.com/office/officeart/2005/8/layout/cycle2"/>
    <dgm:cxn modelId="{BA10177B-9554-47B5-B7B9-655064507B4F}" type="presOf" srcId="{B0C42700-D944-402F-8AD9-495E342809CE}" destId="{FF6BBC73-2EF4-4A78-A899-5577BC4E2128}" srcOrd="0" destOrd="0" presId="urn:microsoft.com/office/officeart/2005/8/layout/cycle2"/>
    <dgm:cxn modelId="{C3CF17BF-33E4-417A-8F6E-177AF6FBA737}" type="presOf" srcId="{0C3E31E6-4939-4A88-81EB-F2C26F6EBE28}" destId="{A3472118-2D3C-4E34-A387-187EEC8FD52E}" srcOrd="0" destOrd="0" presId="urn:microsoft.com/office/officeart/2005/8/layout/cycle2"/>
    <dgm:cxn modelId="{8DC08BA5-D74F-4A51-8020-FDDE825117FF}" type="presOf" srcId="{42FA6F36-A1BD-4B32-8E6B-9131105C0DBF}" destId="{9F0E8A24-FFD7-43AC-9D04-31103D8D2DAF}" srcOrd="0" destOrd="0" presId="urn:microsoft.com/office/officeart/2005/8/layout/cycle2"/>
    <dgm:cxn modelId="{597F3269-9364-4BC2-B3F4-88A93D627569}" srcId="{B0C42700-D944-402F-8AD9-495E342809CE}" destId="{42FA6F36-A1BD-4B32-8E6B-9131105C0DBF}" srcOrd="0" destOrd="0" parTransId="{BE649621-E6E3-44B2-B62F-320117445B8F}" sibTransId="{1AB877EA-3BCB-4A74-8905-9760E7F82931}"/>
    <dgm:cxn modelId="{B0AAF95B-9B06-4A6D-928B-B880F4721566}" type="presOf" srcId="{516D0EF2-8820-4476-9AF7-633D6A41EB8C}" destId="{6378383C-BFAA-4B43-AB1B-293032FF799F}" srcOrd="0" destOrd="0" presId="urn:microsoft.com/office/officeart/2005/8/layout/cycle2"/>
    <dgm:cxn modelId="{65783F4B-5BE0-409A-82D9-DB9671A64119}" type="presOf" srcId="{43433D67-B1D0-4F20-AAC3-0822AA9667D3}" destId="{551D4046-23A6-4A91-AAB0-CB08706FBCA2}" srcOrd="0" destOrd="0" presId="urn:microsoft.com/office/officeart/2005/8/layout/cycle2"/>
    <dgm:cxn modelId="{E9037449-9F0A-4B67-AB29-D068EEA9BE75}" type="presOf" srcId="{1AB877EA-3BCB-4A74-8905-9760E7F82931}" destId="{A1298C6A-40D8-4195-B291-EFF6D95B7973}" srcOrd="1" destOrd="0" presId="urn:microsoft.com/office/officeart/2005/8/layout/cycle2"/>
    <dgm:cxn modelId="{3D89E117-335E-4205-AE30-6ACE60BCA186}" srcId="{B0C42700-D944-402F-8AD9-495E342809CE}" destId="{B022655D-7C6F-40C5-93D6-6FF4297FCD9F}" srcOrd="2" destOrd="0" parTransId="{CFD1E8B9-6D09-486F-BC31-043B9A620E58}" sibTransId="{A9A49C44-83B2-4F49-8607-96C0860E7739}"/>
    <dgm:cxn modelId="{420C3F81-F646-4DA2-A7E6-65BF95E5FB4B}" srcId="{B0C42700-D944-402F-8AD9-495E342809CE}" destId="{960A12F3-AA2B-4742-BD0C-1F25ED081057}" srcOrd="1" destOrd="0" parTransId="{04FDB475-7125-4203-A90C-F1DC6A161112}" sibTransId="{FA1406C0-ACCB-452D-9BCE-EB7D75A2F877}"/>
    <dgm:cxn modelId="{F690FC9E-5E25-4DC1-AC56-2873CDADE7AC}" type="presOf" srcId="{1AB877EA-3BCB-4A74-8905-9760E7F82931}" destId="{C154E33A-3714-43AE-9621-8D63CFE9087A}" srcOrd="0" destOrd="0" presId="urn:microsoft.com/office/officeart/2005/8/layout/cycle2"/>
    <dgm:cxn modelId="{26FED2CF-9ACF-4A4C-A643-537B7D557B7C}" srcId="{B0C42700-D944-402F-8AD9-495E342809CE}" destId="{43433D67-B1D0-4F20-AAC3-0822AA9667D3}" srcOrd="4" destOrd="0" parTransId="{C5E3ABDA-4B8B-4FD3-ABF5-BDFEB46713ED}" sibTransId="{0C3E31E6-4939-4A88-81EB-F2C26F6EBE28}"/>
    <dgm:cxn modelId="{4BDC5460-81C2-48C7-B407-83DB9B410575}" type="presOf" srcId="{FA1406C0-ACCB-452D-9BCE-EB7D75A2F877}" destId="{F1DE821C-C75B-4E4D-B8AB-E0EC0BA19B82}" srcOrd="0" destOrd="0" presId="urn:microsoft.com/office/officeart/2005/8/layout/cycle2"/>
    <dgm:cxn modelId="{F79DF28A-8FE0-4AC4-80F9-4524B376533F}" type="presOf" srcId="{E81584E5-8789-46FE-B992-DCEAD4222FB3}" destId="{3312659B-2FD6-450E-989F-58F1C1079FCA}" srcOrd="1" destOrd="0" presId="urn:microsoft.com/office/officeart/2005/8/layout/cycle2"/>
    <dgm:cxn modelId="{7B1FA5CB-85C4-4583-8EEA-E84D206CCA77}" type="presOf" srcId="{960A12F3-AA2B-4742-BD0C-1F25ED081057}" destId="{7AB07AEE-113C-420E-82CE-5BB0BD23C24B}" srcOrd="0" destOrd="0" presId="urn:microsoft.com/office/officeart/2005/8/layout/cycle2"/>
    <dgm:cxn modelId="{F0AA79CF-A985-4F9B-87C7-073B4CF07E17}" type="presOf" srcId="{A9A49C44-83B2-4F49-8607-96C0860E7739}" destId="{ED818C6C-5AA9-4642-95AC-8723E852EFBC}" srcOrd="0" destOrd="0" presId="urn:microsoft.com/office/officeart/2005/8/layout/cycle2"/>
    <dgm:cxn modelId="{F3B67E8F-7E26-4DEC-A614-48908E5100C7}" type="presOf" srcId="{B022655D-7C6F-40C5-93D6-6FF4297FCD9F}" destId="{77DFF873-634B-4A39-8DA7-50F7D03998B3}" srcOrd="0" destOrd="0" presId="urn:microsoft.com/office/officeart/2005/8/layout/cycle2"/>
    <dgm:cxn modelId="{19E5AAAC-480F-49D9-B59E-BA3BFF482953}" type="presOf" srcId="{E81584E5-8789-46FE-B992-DCEAD4222FB3}" destId="{6DDA5754-A8D7-44E9-B273-4E6529F22F7D}" srcOrd="0" destOrd="0" presId="urn:microsoft.com/office/officeart/2005/8/layout/cycle2"/>
    <dgm:cxn modelId="{84CEAFB8-8128-4CF6-A610-25A5F3477830}" type="presParOf" srcId="{FF6BBC73-2EF4-4A78-A899-5577BC4E2128}" destId="{9F0E8A24-FFD7-43AC-9D04-31103D8D2DAF}" srcOrd="0" destOrd="0" presId="urn:microsoft.com/office/officeart/2005/8/layout/cycle2"/>
    <dgm:cxn modelId="{7B0D0B42-3E6E-48A3-B692-60CC4FEBDFC1}" type="presParOf" srcId="{FF6BBC73-2EF4-4A78-A899-5577BC4E2128}" destId="{C154E33A-3714-43AE-9621-8D63CFE9087A}" srcOrd="1" destOrd="0" presId="urn:microsoft.com/office/officeart/2005/8/layout/cycle2"/>
    <dgm:cxn modelId="{DFDD4B79-3917-4E76-9A31-E1EC8E82A5B0}" type="presParOf" srcId="{C154E33A-3714-43AE-9621-8D63CFE9087A}" destId="{A1298C6A-40D8-4195-B291-EFF6D95B7973}" srcOrd="0" destOrd="0" presId="urn:microsoft.com/office/officeart/2005/8/layout/cycle2"/>
    <dgm:cxn modelId="{0638AE1B-989C-486F-837C-25D9941EC2D7}" type="presParOf" srcId="{FF6BBC73-2EF4-4A78-A899-5577BC4E2128}" destId="{7AB07AEE-113C-420E-82CE-5BB0BD23C24B}" srcOrd="2" destOrd="0" presId="urn:microsoft.com/office/officeart/2005/8/layout/cycle2"/>
    <dgm:cxn modelId="{9ADB0277-7201-4E97-9AD6-17CF186DAE63}" type="presParOf" srcId="{FF6BBC73-2EF4-4A78-A899-5577BC4E2128}" destId="{F1DE821C-C75B-4E4D-B8AB-E0EC0BA19B82}" srcOrd="3" destOrd="0" presId="urn:microsoft.com/office/officeart/2005/8/layout/cycle2"/>
    <dgm:cxn modelId="{A7133704-36D9-4A29-AA10-3D2897F4C1CE}" type="presParOf" srcId="{F1DE821C-C75B-4E4D-B8AB-E0EC0BA19B82}" destId="{0BE72648-1CDD-40ED-B385-808246B75171}" srcOrd="0" destOrd="0" presId="urn:microsoft.com/office/officeart/2005/8/layout/cycle2"/>
    <dgm:cxn modelId="{4B349F6F-8B3A-48B7-A462-2119F1B0B652}" type="presParOf" srcId="{FF6BBC73-2EF4-4A78-A899-5577BC4E2128}" destId="{77DFF873-634B-4A39-8DA7-50F7D03998B3}" srcOrd="4" destOrd="0" presId="urn:microsoft.com/office/officeart/2005/8/layout/cycle2"/>
    <dgm:cxn modelId="{922CE3DE-BA14-4222-A1C1-44E26FCA4C61}" type="presParOf" srcId="{FF6BBC73-2EF4-4A78-A899-5577BC4E2128}" destId="{ED818C6C-5AA9-4642-95AC-8723E852EFBC}" srcOrd="5" destOrd="0" presId="urn:microsoft.com/office/officeart/2005/8/layout/cycle2"/>
    <dgm:cxn modelId="{78B22CC1-5821-45A0-B747-A0A823720171}" type="presParOf" srcId="{ED818C6C-5AA9-4642-95AC-8723E852EFBC}" destId="{018B1108-86A7-4B48-80A4-B23C41B0742A}" srcOrd="0" destOrd="0" presId="urn:microsoft.com/office/officeart/2005/8/layout/cycle2"/>
    <dgm:cxn modelId="{F78E0CBB-1EBF-4DEB-AC3A-56516DC92628}" type="presParOf" srcId="{FF6BBC73-2EF4-4A78-A899-5577BC4E2128}" destId="{6378383C-BFAA-4B43-AB1B-293032FF799F}" srcOrd="6" destOrd="0" presId="urn:microsoft.com/office/officeart/2005/8/layout/cycle2"/>
    <dgm:cxn modelId="{B610006D-F512-4C9D-837F-EC03CA736D86}" type="presParOf" srcId="{FF6BBC73-2EF4-4A78-A899-5577BC4E2128}" destId="{6DDA5754-A8D7-44E9-B273-4E6529F22F7D}" srcOrd="7" destOrd="0" presId="urn:microsoft.com/office/officeart/2005/8/layout/cycle2"/>
    <dgm:cxn modelId="{9F232C8F-BB34-4D81-B3CB-4398324F516C}" type="presParOf" srcId="{6DDA5754-A8D7-44E9-B273-4E6529F22F7D}" destId="{3312659B-2FD6-450E-989F-58F1C1079FCA}" srcOrd="0" destOrd="0" presId="urn:microsoft.com/office/officeart/2005/8/layout/cycle2"/>
    <dgm:cxn modelId="{74546C23-74E3-4A93-873A-96C33243DBF0}" type="presParOf" srcId="{FF6BBC73-2EF4-4A78-A899-5577BC4E2128}" destId="{551D4046-23A6-4A91-AAB0-CB08706FBCA2}" srcOrd="8" destOrd="0" presId="urn:microsoft.com/office/officeart/2005/8/layout/cycle2"/>
    <dgm:cxn modelId="{EF750E38-22F9-424B-9346-61A477941EDC}" type="presParOf" srcId="{FF6BBC73-2EF4-4A78-A899-5577BC4E2128}" destId="{A3472118-2D3C-4E34-A387-187EEC8FD52E}" srcOrd="9" destOrd="0" presId="urn:microsoft.com/office/officeart/2005/8/layout/cycle2"/>
    <dgm:cxn modelId="{C22F77F3-2D09-4479-AEE7-DC316230D6DE}" type="presParOf" srcId="{A3472118-2D3C-4E34-A387-187EEC8FD52E}" destId="{68AB6E50-C44A-4F01-8EAD-10B48F447D5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0E8A24-FFD7-43AC-9D04-31103D8D2DAF}">
      <dsp:nvSpPr>
        <dsp:cNvPr id="0" name=""/>
        <dsp:cNvSpPr/>
      </dsp:nvSpPr>
      <dsp:spPr>
        <a:xfrm>
          <a:off x="3424646" y="716"/>
          <a:ext cx="1380306" cy="138030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교육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심리학</a:t>
          </a:r>
          <a:endParaRPr lang="ko-KR" altLang="en-US" sz="2400" kern="1200" dirty="0"/>
        </a:p>
      </dsp:txBody>
      <dsp:txXfrm>
        <a:off x="3424646" y="716"/>
        <a:ext cx="1380306" cy="1380306"/>
      </dsp:txXfrm>
    </dsp:sp>
    <dsp:sp modelId="{C154E33A-3714-43AE-9621-8D63CFE9087A}">
      <dsp:nvSpPr>
        <dsp:cNvPr id="0" name=""/>
        <dsp:cNvSpPr/>
      </dsp:nvSpPr>
      <dsp:spPr>
        <a:xfrm rot="2160000">
          <a:off x="4761396" y="1061120"/>
          <a:ext cx="367210" cy="465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/>
        </a:p>
      </dsp:txBody>
      <dsp:txXfrm rot="2160000">
        <a:off x="4761396" y="1061120"/>
        <a:ext cx="367210" cy="465853"/>
      </dsp:txXfrm>
    </dsp:sp>
    <dsp:sp modelId="{7AB07AEE-113C-420E-82CE-5BB0BD23C24B}">
      <dsp:nvSpPr>
        <dsp:cNvPr id="0" name=""/>
        <dsp:cNvSpPr/>
      </dsp:nvSpPr>
      <dsp:spPr>
        <a:xfrm>
          <a:off x="5101865" y="1219287"/>
          <a:ext cx="1380306" cy="1380306"/>
        </a:xfrm>
        <a:prstGeom prst="ellipse">
          <a:avLst/>
        </a:prstGeom>
        <a:solidFill>
          <a:schemeClr val="accent4">
            <a:hueOff val="-1218641"/>
            <a:satOff val="856"/>
            <a:lumOff val="-4167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상담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언어학</a:t>
          </a:r>
          <a:endParaRPr lang="ko-KR" altLang="en-US" sz="2400" kern="1200" dirty="0"/>
        </a:p>
      </dsp:txBody>
      <dsp:txXfrm>
        <a:off x="5101865" y="1219287"/>
        <a:ext cx="1380306" cy="1380306"/>
      </dsp:txXfrm>
    </dsp:sp>
    <dsp:sp modelId="{F1DE821C-C75B-4E4D-B8AB-E0EC0BA19B82}">
      <dsp:nvSpPr>
        <dsp:cNvPr id="0" name=""/>
        <dsp:cNvSpPr/>
      </dsp:nvSpPr>
      <dsp:spPr>
        <a:xfrm rot="6480000">
          <a:off x="5291304" y="2652474"/>
          <a:ext cx="367210" cy="465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218641"/>
            <a:satOff val="856"/>
            <a:lumOff val="-4167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/>
        </a:p>
      </dsp:txBody>
      <dsp:txXfrm rot="6480000">
        <a:off x="5291304" y="2652474"/>
        <a:ext cx="367210" cy="465853"/>
      </dsp:txXfrm>
    </dsp:sp>
    <dsp:sp modelId="{77DFF873-634B-4A39-8DA7-50F7D03998B3}">
      <dsp:nvSpPr>
        <dsp:cNvPr id="0" name=""/>
        <dsp:cNvSpPr/>
      </dsp:nvSpPr>
      <dsp:spPr>
        <a:xfrm>
          <a:off x="4461224" y="3190976"/>
          <a:ext cx="1380306" cy="1380306"/>
        </a:xfrm>
        <a:prstGeom prst="ellipse">
          <a:avLst/>
        </a:prstGeom>
        <a:solidFill>
          <a:schemeClr val="accent4">
            <a:hueOff val="-2437283"/>
            <a:satOff val="1711"/>
            <a:lumOff val="-8334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교육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철학</a:t>
          </a:r>
          <a:endParaRPr lang="ko-KR" altLang="en-US" sz="2400" kern="1200" dirty="0"/>
        </a:p>
      </dsp:txBody>
      <dsp:txXfrm>
        <a:off x="4461224" y="3190976"/>
        <a:ext cx="1380306" cy="1380306"/>
      </dsp:txXfrm>
    </dsp:sp>
    <dsp:sp modelId="{ED818C6C-5AA9-4642-95AC-8723E852EFBC}">
      <dsp:nvSpPr>
        <dsp:cNvPr id="0" name=""/>
        <dsp:cNvSpPr/>
      </dsp:nvSpPr>
      <dsp:spPr>
        <a:xfrm rot="10800000">
          <a:off x="3941587" y="3648203"/>
          <a:ext cx="367210" cy="465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437283"/>
            <a:satOff val="1711"/>
            <a:lumOff val="-8334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/>
        </a:p>
      </dsp:txBody>
      <dsp:txXfrm rot="10800000">
        <a:off x="3941587" y="3648203"/>
        <a:ext cx="367210" cy="465853"/>
      </dsp:txXfrm>
    </dsp:sp>
    <dsp:sp modelId="{6378383C-BFAA-4B43-AB1B-293032FF799F}">
      <dsp:nvSpPr>
        <dsp:cNvPr id="0" name=""/>
        <dsp:cNvSpPr/>
      </dsp:nvSpPr>
      <dsp:spPr>
        <a:xfrm>
          <a:off x="2388068" y="3190976"/>
          <a:ext cx="1380306" cy="1380306"/>
        </a:xfrm>
        <a:prstGeom prst="ellipse">
          <a:avLst/>
        </a:prstGeom>
        <a:solidFill>
          <a:schemeClr val="accent4">
            <a:hueOff val="-3655924"/>
            <a:satOff val="2567"/>
            <a:lumOff val="-1250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사례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err="1" smtClean="0"/>
            <a:t>롤모델</a:t>
          </a:r>
          <a:endParaRPr lang="ko-KR" altLang="en-US" sz="2400" kern="1200" dirty="0"/>
        </a:p>
      </dsp:txBody>
      <dsp:txXfrm>
        <a:off x="2388068" y="3190976"/>
        <a:ext cx="1380306" cy="1380306"/>
      </dsp:txXfrm>
    </dsp:sp>
    <dsp:sp modelId="{6DDA5754-A8D7-44E9-B273-4E6529F22F7D}">
      <dsp:nvSpPr>
        <dsp:cNvPr id="0" name=""/>
        <dsp:cNvSpPr/>
      </dsp:nvSpPr>
      <dsp:spPr>
        <a:xfrm rot="15120000">
          <a:off x="2577507" y="2672242"/>
          <a:ext cx="367210" cy="465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655924"/>
            <a:satOff val="2567"/>
            <a:lumOff val="-1250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/>
        </a:p>
      </dsp:txBody>
      <dsp:txXfrm rot="15120000">
        <a:off x="2577507" y="2672242"/>
        <a:ext cx="367210" cy="465853"/>
      </dsp:txXfrm>
    </dsp:sp>
    <dsp:sp modelId="{551D4046-23A6-4A91-AAB0-CB08706FBCA2}">
      <dsp:nvSpPr>
        <dsp:cNvPr id="0" name=""/>
        <dsp:cNvSpPr/>
      </dsp:nvSpPr>
      <dsp:spPr>
        <a:xfrm>
          <a:off x="1747428" y="1219287"/>
          <a:ext cx="1380306" cy="1380306"/>
        </a:xfrm>
        <a:prstGeom prst="ellipse">
          <a:avLst/>
        </a:prstGeom>
        <a:solidFill>
          <a:schemeClr val="accent4">
            <a:hueOff val="-4874565"/>
            <a:satOff val="3422"/>
            <a:lumOff val="-16667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교육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경영학</a:t>
          </a:r>
          <a:endParaRPr lang="ko-KR" altLang="en-US" sz="2400" kern="1200" dirty="0"/>
        </a:p>
      </dsp:txBody>
      <dsp:txXfrm>
        <a:off x="1747428" y="1219287"/>
        <a:ext cx="1380306" cy="1380306"/>
      </dsp:txXfrm>
    </dsp:sp>
    <dsp:sp modelId="{A3472118-2D3C-4E34-A387-187EEC8FD52E}">
      <dsp:nvSpPr>
        <dsp:cNvPr id="0" name=""/>
        <dsp:cNvSpPr/>
      </dsp:nvSpPr>
      <dsp:spPr>
        <a:xfrm rot="19440000">
          <a:off x="3084177" y="1073337"/>
          <a:ext cx="367210" cy="465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874565"/>
            <a:satOff val="3422"/>
            <a:lumOff val="-16667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/>
        </a:p>
      </dsp:txBody>
      <dsp:txXfrm rot="19440000">
        <a:off x="3084177" y="1073337"/>
        <a:ext cx="367210" cy="465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이등변 삼각형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각 삼각형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이등변 삼각형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각 삼각형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580002D-B073-41C5-BF0B-AB9148A77432}" type="datetimeFigureOut">
              <a:rPr lang="ko-KR" altLang="en-US" smtClean="0"/>
              <a:pPr/>
              <a:t>2011-09-28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D24003D-B2FC-4D1B-A8BB-59B7472587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1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1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h.co.kr/xhtml/the_essential_drucker3.html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hyperlink" Target="http://enc.daum.net/dic100/viewContents.do?&amp;m=all&amp;articleID=10XXX62017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78" TargetMode="Externa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80" TargetMode="Externa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93" TargetMode="Externa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95" TargetMode="Externa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99" TargetMode="Externa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08" TargetMode="Externa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18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20" TargetMode="Externa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22" TargetMode="Externa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36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://enc.daum.net/dic100/contents.do?query1=20X1444165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0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05" TargetMode="External"/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2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58" TargetMode="External"/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joins.com/scarf94/9269889" TargetMode="External"/><Relationship Id="rId2" Type="http://schemas.openxmlformats.org/officeDocument/2006/relationships/hyperlink" Target="http://danielview.com/59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" TargetMode="External"/><Relationship Id="rId2" Type="http://schemas.openxmlformats.org/officeDocument/2006/relationships/hyperlink" Target="http://danielview.com/notice/48" TargetMode="External"/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59" TargetMode="External"/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92" TargetMode="External"/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79" TargetMode="External"/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7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77" TargetMode="External"/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65" TargetMode="External"/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65" TargetMode="External"/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65" TargetMode="External"/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64" TargetMode="External"/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64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63" TargetMode="External"/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62" TargetMode="External"/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60" TargetMode="External"/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5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51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47" TargetMode="External"/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46" TargetMode="External"/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45" TargetMode="External"/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45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43" TargetMode="External"/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42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42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32" TargetMode="External"/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32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31" TargetMode="External"/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31" TargetMode="External"/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22" TargetMode="External"/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22" TargetMode="External"/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21" TargetMode="External"/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6" TargetMode="External"/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6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5" TargetMode="External"/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3" TargetMode="External"/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13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6" TargetMode="External"/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6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5" TargetMode="External"/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es24.com/Goods/FTGoodsView.aspx?goodsNo=158082&amp;CategoryNumber=001001017002002" TargetMode="External"/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federation.org/" TargetMode="External"/><Relationship Id="rId2" Type="http://schemas.openxmlformats.org/officeDocument/2006/relationships/hyperlink" Target="http://en.wikipedia.org/wiki/Coaching" TargetMode="External"/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5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6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3" TargetMode="External"/><Relationship Id="rId1" Type="http://schemas.openxmlformats.org/officeDocument/2006/relationships/slideLayout" Target="../slideLayouts/slideLayout2.xml"/></Relationships>
</file>

<file path=ppt/slides/_rels/slide26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3" TargetMode="External"/><Relationship Id="rId1" Type="http://schemas.openxmlformats.org/officeDocument/2006/relationships/slideLayout" Target="../slideLayouts/slideLayout2.xml"/></Relationships>
</file>

<file path=ppt/slides/_rels/slide26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6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6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6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6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68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3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6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23" TargetMode="External"/><Relationship Id="rId1" Type="http://schemas.openxmlformats.org/officeDocument/2006/relationships/slideLayout" Target="../slideLayouts/slideLayout2.xml"/></Relationships>
</file>

<file path=ppt/slides/_rels/slide27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7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7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7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7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76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view.com/category/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7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74" TargetMode="External"/><Relationship Id="rId1" Type="http://schemas.openxmlformats.org/officeDocument/2006/relationships/slideLayout" Target="../slideLayouts/slideLayout2.xml"/></Relationships>
</file>

<file path=ppt/slides/_rels/slide27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7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8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8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8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8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285.xml.rels><?xml version="1.0" encoding="UTF-8" standalone="yes"?>
<Relationships xmlns="http://schemas.openxmlformats.org/package/2006/relationships"><Relationship Id="rId8" Type="http://schemas.openxmlformats.org/officeDocument/2006/relationships/hyperlink" Target="http://icispace.com/" TargetMode="External"/><Relationship Id="rId3" Type="http://schemas.openxmlformats.org/officeDocument/2006/relationships/hyperlink" Target="http://coachingisland.com/" TargetMode="External"/><Relationship Id="rId7" Type="http://schemas.openxmlformats.org/officeDocument/2006/relationships/hyperlink" Target="http://wccf.kr/" TargetMode="External"/><Relationship Id="rId2" Type="http://schemas.openxmlformats.org/officeDocument/2006/relationships/hyperlink" Target="http://dannyparkinstitute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glishandbeyond.co.kr/" TargetMode="External"/><Relationship Id="rId5" Type="http://schemas.openxmlformats.org/officeDocument/2006/relationships/hyperlink" Target="http://nownflow.com/" TargetMode="External"/><Relationship Id="rId10" Type="http://schemas.openxmlformats.org/officeDocument/2006/relationships/hyperlink" Target="http://peterhan.kr/" TargetMode="External"/><Relationship Id="rId4" Type="http://schemas.openxmlformats.org/officeDocument/2006/relationships/hyperlink" Target="http://feelgood.or.kr/" TargetMode="External"/><Relationship Id="rId9" Type="http://schemas.openxmlformats.org/officeDocument/2006/relationships/hyperlink" Target="http://choicoach.com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mh.co.kr/xhtml/leadership.html" TargetMode="External"/><Relationship Id="rId3" Type="http://schemas.openxmlformats.org/officeDocument/2006/relationships/hyperlink" Target="http://www.emh.co.kr/xhtml/what_is_marketing.html" TargetMode="External"/><Relationship Id="rId7" Type="http://schemas.openxmlformats.org/officeDocument/2006/relationships/hyperlink" Target="http://www.emh.co.kr/xhtml/linux_basic_commands.html" TargetMode="External"/><Relationship Id="rId2" Type="http://schemas.openxmlformats.org/officeDocument/2006/relationships/hyperlink" Target="http://www.emh.co.kr/index.p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mh.co.kr/xhtml/michael_porter_strategy_positioning.html" TargetMode="External"/><Relationship Id="rId5" Type="http://schemas.openxmlformats.org/officeDocument/2006/relationships/hyperlink" Target="http://www.emh.co.kr/xhtml/per.html" TargetMode="External"/><Relationship Id="rId4" Type="http://schemas.openxmlformats.org/officeDocument/2006/relationships/hyperlink" Target="http://www.emh.co.kr/xhtml/npv_irr.html" TargetMode="External"/><Relationship Id="rId9" Type="http://schemas.openxmlformats.org/officeDocument/2006/relationships/hyperlink" Target="http://www.emh.co.kr/xhtml/market_segmentation_strategy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mh.co.kr/xhtml/mckinsey_way.html" TargetMode="External"/><Relationship Id="rId3" Type="http://schemas.openxmlformats.org/officeDocument/2006/relationships/hyperlink" Target="http://www.emh.co.kr/xhtml/motivation_theory.html" TargetMode="External"/><Relationship Id="rId7" Type="http://schemas.openxmlformats.org/officeDocument/2006/relationships/hyperlink" Target="http://www.emh.co.kr/xhtml/organizational_culture.html" TargetMode="External"/><Relationship Id="rId2" Type="http://schemas.openxmlformats.org/officeDocument/2006/relationships/hyperlink" Target="http://www.emh.co.kr/xhtml/positioni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mh.co.kr/xhtml/the_essential_drucker3.html" TargetMode="External"/><Relationship Id="rId5" Type="http://schemas.openxmlformats.org/officeDocument/2006/relationships/hyperlink" Target="http://www.emh.co.kr/xhtml/monopolistic_competition.html" TargetMode="External"/><Relationship Id="rId4" Type="http://schemas.openxmlformats.org/officeDocument/2006/relationships/hyperlink" Target="http://www.emh.co.kr/xhtml/google_pagerank_citation_ranking.html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eacoach.com/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oach.or.kr/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acoach.co.kr/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yber.kepco.co.kr/magazine/html/2011_06/rest02/rest02.html" TargetMode="External"/><Relationship Id="rId3" Type="http://schemas.openxmlformats.org/officeDocument/2006/relationships/hyperlink" Target="http://stewardess.inhatc.ac.kr/philoint/culture/drucker's-time-management.htm" TargetMode="External"/><Relationship Id="rId7" Type="http://schemas.openxmlformats.org/officeDocument/2006/relationships/hyperlink" Target="http://blog.daum.net/_blog/BlogTypeView.do?blogid=0T2XE&amp;articleno=8&amp;_bloghome_menu=recenttext" TargetMode="External"/><Relationship Id="rId2" Type="http://schemas.openxmlformats.org/officeDocument/2006/relationships/hyperlink" Target="http://www.emh.co.kr/xhtml/the_essential_drucker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ntempus.tistory.com/1084" TargetMode="External"/><Relationship Id="rId5" Type="http://schemas.openxmlformats.org/officeDocument/2006/relationships/hyperlink" Target="http://yune1june.egloos.com/425800" TargetMode="External"/><Relationship Id="rId10" Type="http://schemas.openxmlformats.org/officeDocument/2006/relationships/hyperlink" Target="http://www.boseong51.net/user/ftp/free/5/51123-6Time.html" TargetMode="External"/><Relationship Id="rId4" Type="http://schemas.openxmlformats.org/officeDocument/2006/relationships/hyperlink" Target="http://blog.naver.com/PostView.nhn?blogId=vividada&amp;logNo=40048589658" TargetMode="External"/><Relationship Id="rId9" Type="http://schemas.openxmlformats.org/officeDocument/2006/relationships/hyperlink" Target="http://www.4-h.co.kr/ibbs/download.php?filename=data/prof_004/%BD%C3%B0%A3%B0%FC%B8%AE%5b1%5d.ppt&amp;code=prof_004&amp;uid=77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yrcollins.com/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yrcollins.com/" TargetMode="External"/><Relationship Id="rId2" Type="http://schemas.openxmlformats.org/officeDocument/2006/relationships/hyperlink" Target="http://www.yes24.com/24/goods/606619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27v5dnzjh6g" TargetMode="External"/><Relationship Id="rId4" Type="http://schemas.openxmlformats.org/officeDocument/2006/relationships/hyperlink" Target="http://www.coach22.com/insidethebook/ChristianCoachingbyCollins.pdf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bcoaching.com/" TargetMode="External"/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90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90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110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://danielview.com/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://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지식학습경영코칭</a:t>
            </a:r>
            <a:r>
              <a:rPr lang="ko-KR" altLang="en-US" dirty="0" smtClean="0"/>
              <a:t> 실천질문서</a:t>
            </a:r>
            <a:r>
              <a:rPr lang="en-US" altLang="ko-KR" smtClean="0"/>
              <a:t/>
            </a:r>
            <a:br>
              <a:rPr lang="en-US" altLang="ko-KR" smtClean="0"/>
            </a:br>
            <a:r>
              <a:rPr lang="ko-KR" altLang="en-US" smtClean="0"/>
              <a:t>만들기 </a:t>
            </a:r>
            <a:r>
              <a:rPr lang="ko-KR" altLang="en-US" dirty="0" smtClean="0"/>
              <a:t>벤치마킹</a:t>
            </a:r>
            <a:r>
              <a:rPr lang="en-US" altLang="ko-KR" dirty="0" smtClean="0"/>
              <a:t>&amp;</a:t>
            </a:r>
            <a:r>
              <a:rPr lang="ko-KR" altLang="en-US" dirty="0" err="1" smtClean="0"/>
              <a:t>업그레이딩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altLang="ko-KR" dirty="0" smtClean="0">
              <a:solidFill>
                <a:srgbClr val="002060"/>
              </a:solidFill>
            </a:endParaRPr>
          </a:p>
          <a:p>
            <a:r>
              <a:rPr lang="en-US" altLang="ko-KR" dirty="0" smtClean="0">
                <a:solidFill>
                  <a:srgbClr val="FF0000"/>
                </a:solidFill>
              </a:rPr>
              <a:t>21</a:t>
            </a:r>
            <a:r>
              <a:rPr lang="ko-KR" altLang="en-US" dirty="0" smtClean="0">
                <a:solidFill>
                  <a:srgbClr val="FF0000"/>
                </a:solidFill>
              </a:rPr>
              <a:t>일 기관차리더 감수성학습코치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>
                <a:solidFill>
                  <a:srgbClr val="FF0000"/>
                </a:solidFill>
              </a:rPr>
              <a:t>그냥 참조용으로 저자님 그대로 카피하여 원본훼손 없이 그냥 마냥  실었습니다</a:t>
            </a:r>
            <a:r>
              <a:rPr lang="en-US" altLang="ko-KR" dirty="0" smtClean="0">
                <a:solidFill>
                  <a:srgbClr val="FF0000"/>
                </a:solidFill>
              </a:rPr>
              <a:t>!</a:t>
            </a:r>
          </a:p>
          <a:p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r>
              <a:rPr lang="en-US" altLang="ko-KR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's View. </a:t>
            </a:r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내면의 진짜와 만나는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울림있는</a:t>
            </a:r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 지식의 힘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dirty="0" smtClean="0">
                <a:solidFill>
                  <a:srgbClr val="FF0000"/>
                </a:solidFill>
              </a:rPr>
              <a:t>이명헌 경영스쿨 </a:t>
            </a:r>
            <a:r>
              <a:rPr lang="en-US" altLang="ko-KR" dirty="0" smtClean="0">
                <a:solidFill>
                  <a:srgbClr val="FF0000"/>
                </a:solidFill>
                <a:hlinkClick r:id="rId3"/>
              </a:rPr>
              <a:t>http://www.emh.co.kr/xhtml/the_essential_drucker3.html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자각의 크기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로라</a:t>
            </a:r>
            <a:r>
              <a:rPr lang="en-US" altLang="ko-KR" dirty="0" smtClean="0"/>
              <a:t>: </a:t>
            </a:r>
            <a:r>
              <a:rPr lang="ko-KR" altLang="en-US" dirty="0" smtClean="0"/>
              <a:t>택시에 가방이 있다는 것을 </a:t>
            </a:r>
            <a:endParaRPr lang="en-US" altLang="ko-KR" dirty="0" smtClean="0"/>
          </a:p>
          <a:p>
            <a:r>
              <a:rPr lang="en-US" altLang="ko-KR" b="1" dirty="0" smtClean="0"/>
              <a:t>       </a:t>
            </a:r>
            <a:r>
              <a:rPr lang="ko-KR" altLang="en-US" b="1" dirty="0" smtClean="0"/>
              <a:t>자각</a:t>
            </a:r>
            <a:r>
              <a:rPr lang="ko-KR" altLang="en-US" dirty="0" smtClean="0"/>
              <a:t>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택시에 있는 가방을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꺼내는 것에 대한 </a:t>
            </a:r>
            <a:r>
              <a:rPr lang="ko-KR" altLang="en-US" b="1" dirty="0" smtClean="0"/>
              <a:t>책임</a:t>
            </a:r>
            <a:r>
              <a:rPr lang="ko-KR" altLang="en-US" dirty="0" smtClean="0"/>
              <a:t>으로 행동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샘 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거대한 해일이 온다는 것을 </a:t>
            </a:r>
            <a:endParaRPr lang="en-US" altLang="ko-KR" dirty="0" smtClean="0"/>
          </a:p>
          <a:p>
            <a:r>
              <a:rPr lang="en-US" altLang="ko-KR" b="1" dirty="0" smtClean="0"/>
              <a:t>        </a:t>
            </a:r>
            <a:r>
              <a:rPr lang="ko-KR" altLang="en-US" b="1" dirty="0" smtClean="0"/>
              <a:t>자각</a:t>
            </a:r>
            <a:r>
              <a:rPr lang="ko-KR" altLang="en-US" dirty="0" smtClean="0"/>
              <a:t>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택시로 간 </a:t>
            </a:r>
            <a:r>
              <a:rPr lang="ko-KR" altLang="en-US" dirty="0" err="1" smtClean="0">
                <a:solidFill>
                  <a:srgbClr val="002060"/>
                </a:solidFill>
              </a:rPr>
              <a:t>로라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        </a:t>
            </a:r>
            <a:r>
              <a:rPr lang="ko-KR" altLang="en-US" dirty="0" smtClean="0"/>
              <a:t>구하는 것에 대한 </a:t>
            </a:r>
            <a:r>
              <a:rPr lang="ko-KR" altLang="en-US" b="1" dirty="0" smtClean="0"/>
              <a:t>책임</a:t>
            </a:r>
            <a:r>
              <a:rPr lang="ko-KR" altLang="en-US" dirty="0" smtClean="0"/>
              <a:t>으로 행동 </a:t>
            </a:r>
            <a:endParaRPr lang="ko-KR" altLang="en-US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오프라인 커뮤니케이션의 세계인 상담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컨설팅에 불어온 참여의 혁명은 </a:t>
            </a:r>
            <a:endParaRPr lang="en-US" altLang="ko-KR" dirty="0" smtClean="0"/>
          </a:p>
          <a:p>
            <a:r>
              <a:rPr lang="ko-KR" altLang="en-US" dirty="0" err="1" smtClean="0"/>
              <a:t>코칭이라는</a:t>
            </a:r>
            <a:r>
              <a:rPr lang="ko-KR" altLang="en-US" dirty="0" smtClean="0"/>
              <a:t>  커다란 변화를 만들어냈다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흥미롭게도 온라인에서 </a:t>
            </a:r>
            <a:endParaRPr lang="en-US" altLang="ko-KR" dirty="0" smtClean="0"/>
          </a:p>
          <a:p>
            <a:r>
              <a:rPr lang="ko-KR" altLang="en-US" dirty="0" smtClean="0"/>
              <a:t>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이라는 용어를 마케팅 용어로 </a:t>
            </a:r>
            <a:endParaRPr lang="en-US" altLang="ko-KR" dirty="0" smtClean="0"/>
          </a:p>
          <a:p>
            <a:r>
              <a:rPr lang="ko-KR" altLang="en-US" dirty="0" smtClean="0"/>
              <a:t>이용하는 사람들이 있는 것처럼 </a:t>
            </a:r>
            <a:endParaRPr lang="en-US" altLang="ko-KR" dirty="0" smtClean="0"/>
          </a:p>
          <a:p>
            <a:r>
              <a:rPr lang="ko-KR" altLang="en-US" dirty="0" smtClean="0"/>
              <a:t>오프라인에서도 코칭이라는 용어를 </a:t>
            </a:r>
            <a:endParaRPr lang="en-US" altLang="ko-KR" dirty="0" smtClean="0"/>
          </a:p>
          <a:p>
            <a:r>
              <a:rPr lang="ko-KR" altLang="en-US" dirty="0" smtClean="0"/>
              <a:t>마케팅 용어로 이용하는 사람들이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그렇다고 해도 역시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자체의 본질을 </a:t>
            </a:r>
            <a:endParaRPr lang="en-US" altLang="ko-KR" dirty="0" smtClean="0"/>
          </a:p>
          <a:p>
            <a:r>
              <a:rPr lang="ko-KR" altLang="en-US" dirty="0" smtClean="0"/>
              <a:t>놓치지 않는다면 그 가치는 사라지지 않는다</a:t>
            </a:r>
            <a:r>
              <a:rPr lang="en-US" altLang="ko-KR" dirty="0" smtClean="0"/>
              <a:t>.)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 smtClean="0"/>
              <a:t>코칭의</a:t>
            </a:r>
            <a:r>
              <a:rPr lang="ko-KR" altLang="en-US" dirty="0" smtClean="0"/>
              <a:t> 의미에 대해서는 </a:t>
            </a:r>
            <a:endParaRPr lang="en-US" altLang="ko-KR" dirty="0" smtClean="0"/>
          </a:p>
          <a:p>
            <a:r>
              <a:rPr lang="ko-KR" altLang="en-US" dirty="0" smtClean="0"/>
              <a:t>이전 칼럼에서 다양하게 언급했기 때문에 </a:t>
            </a:r>
            <a:endParaRPr lang="en-US" altLang="ko-KR" dirty="0" smtClean="0"/>
          </a:p>
          <a:p>
            <a:r>
              <a:rPr lang="ko-KR" altLang="en-US" dirty="0" smtClean="0"/>
              <a:t>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과 같이 패러다임의 차원에서 정의하자면</a:t>
            </a:r>
            <a:r>
              <a:rPr lang="en-US" altLang="ko-KR" dirty="0" smtClean="0"/>
              <a:t>,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각각의 수많은 개인들이 </a:t>
            </a:r>
            <a:endParaRPr lang="en-US" altLang="ko-KR" dirty="0" smtClean="0"/>
          </a:p>
          <a:p>
            <a:r>
              <a:rPr lang="ko-KR" altLang="en-US" dirty="0" smtClean="0"/>
              <a:t>오프라인 커뮤니케이션에서 </a:t>
            </a:r>
            <a:endParaRPr lang="en-US" altLang="ko-KR" dirty="0" smtClean="0"/>
          </a:p>
          <a:p>
            <a:r>
              <a:rPr lang="ko-KR" altLang="en-US" dirty="0" smtClean="0"/>
              <a:t>주도적인 참여를 가능하게 만드는 </a:t>
            </a:r>
            <a:endParaRPr lang="en-US" altLang="ko-KR" dirty="0" smtClean="0"/>
          </a:p>
          <a:p>
            <a:r>
              <a:rPr lang="ko-KR" altLang="en-US" dirty="0" smtClean="0"/>
              <a:t>대화의 플랫폼 제공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이라고 할 수 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플랫폼 구축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코치는 이런 플랫폼을 구축하도록 </a:t>
            </a:r>
            <a:endParaRPr lang="en-US" altLang="ko-KR" dirty="0" smtClean="0"/>
          </a:p>
          <a:p>
            <a:r>
              <a:rPr lang="ko-KR" altLang="en-US" dirty="0" smtClean="0"/>
              <a:t>돕는 역할을 하며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고객 개인은 </a:t>
            </a:r>
            <a:endParaRPr lang="en-US" altLang="ko-KR" dirty="0" smtClean="0"/>
          </a:p>
          <a:p>
            <a:r>
              <a:rPr lang="ko-KR" altLang="en-US" dirty="0" smtClean="0"/>
              <a:t>이 플랫폼 위에 자신의 무한한 잠재력을 </a:t>
            </a:r>
            <a:endParaRPr lang="en-US" altLang="ko-KR" dirty="0" smtClean="0"/>
          </a:p>
          <a:p>
            <a:r>
              <a:rPr lang="ko-KR" altLang="en-US" dirty="0" smtClean="0"/>
              <a:t>주도적으로 펼치면서 </a:t>
            </a:r>
            <a:endParaRPr lang="en-US" altLang="ko-KR" dirty="0" smtClean="0"/>
          </a:p>
          <a:p>
            <a:r>
              <a:rPr lang="ko-KR" altLang="en-US" dirty="0" smtClean="0"/>
              <a:t>새로운 결과를 넘어서 </a:t>
            </a:r>
            <a:endParaRPr lang="en-US" altLang="ko-KR" dirty="0" smtClean="0"/>
          </a:p>
          <a:p>
            <a:r>
              <a:rPr lang="ko-KR" altLang="en-US" dirty="0" smtClean="0"/>
              <a:t>새로운 의식의 확장을 통한 </a:t>
            </a:r>
            <a:endParaRPr lang="en-US" altLang="ko-KR" dirty="0" smtClean="0"/>
          </a:p>
          <a:p>
            <a:r>
              <a:rPr lang="ko-KR" altLang="en-US" dirty="0" smtClean="0"/>
              <a:t>새로운 삶을 살게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패러다임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두 가지 변화 모두 표면적인 차원에서 </a:t>
            </a:r>
            <a:endParaRPr lang="en-US" altLang="ko-KR" dirty="0" smtClean="0"/>
          </a:p>
          <a:p>
            <a:r>
              <a:rPr lang="ko-KR" altLang="en-US" dirty="0" smtClean="0"/>
              <a:t>일어나는 변화가 아니라 </a:t>
            </a:r>
            <a:endParaRPr lang="en-US" altLang="ko-KR" dirty="0" smtClean="0"/>
          </a:p>
          <a:p>
            <a:r>
              <a:rPr lang="ko-KR" altLang="en-US" dirty="0" smtClean="0"/>
              <a:t>삶의 본질 자체에 영향을 주는 </a:t>
            </a:r>
            <a:endParaRPr lang="en-US" altLang="ko-KR" dirty="0" smtClean="0"/>
          </a:p>
          <a:p>
            <a:r>
              <a:rPr lang="ko-KR" altLang="en-US" dirty="0" smtClean="0"/>
              <a:t>패러다임의 차원에서 일어나는 변화이다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그렇기 때문에 이 변화는 </a:t>
            </a:r>
            <a:endParaRPr lang="en-US" altLang="ko-KR" dirty="0" smtClean="0"/>
          </a:p>
          <a:p>
            <a:r>
              <a:rPr lang="ko-KR" altLang="en-US" dirty="0" smtClean="0"/>
              <a:t>앞으로 일상 생활의 </a:t>
            </a:r>
            <a:endParaRPr lang="en-US" altLang="ko-KR" dirty="0" smtClean="0"/>
          </a:p>
          <a:p>
            <a:r>
              <a:rPr lang="ko-KR" altLang="en-US" dirty="0" smtClean="0"/>
              <a:t>많은 부분들을 혁명적으로 </a:t>
            </a:r>
            <a:endParaRPr lang="en-US" altLang="ko-KR" dirty="0" smtClean="0"/>
          </a:p>
          <a:p>
            <a:r>
              <a:rPr lang="ko-KR" altLang="en-US" dirty="0" smtClean="0"/>
              <a:t>바꿔놓게 될 것이다</a:t>
            </a:r>
            <a:r>
              <a:rPr lang="en-US" altLang="ko-KR" dirty="0" smtClean="0"/>
              <a:t>.  </a:t>
            </a:r>
            <a:endParaRPr lang="ko-KR" alt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웹</a:t>
            </a:r>
            <a:r>
              <a:rPr lang="en-US" altLang="ko-KR" b="1" dirty="0" smtClean="0"/>
              <a:t>2.0</a:t>
            </a:r>
            <a:r>
              <a:rPr lang="ko-KR" altLang="en-US" b="1" dirty="0" smtClean="0"/>
              <a:t>과 코칭의 비교</a:t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그럼 이제 </a:t>
            </a:r>
            <a:r>
              <a:rPr lang="en-US" altLang="ko-KR" dirty="0" smtClean="0"/>
              <a:t>'</a:t>
            </a:r>
            <a:r>
              <a:rPr lang="ko-KR" altLang="en-US" dirty="0" smtClean="0"/>
              <a:t>개인의 잠재력을 중심으로 한 참여의 플랫폼 </a:t>
            </a:r>
            <a:endParaRPr lang="en-US" altLang="ko-KR" dirty="0" smtClean="0"/>
          </a:p>
          <a:p>
            <a:r>
              <a:rPr lang="ko-KR" altLang="en-US" dirty="0" smtClean="0"/>
              <a:t>구성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이라는 공통된 핵심을 가진 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과 코칭의 </a:t>
            </a:r>
            <a:endParaRPr lang="en-US" altLang="ko-KR" dirty="0" smtClean="0"/>
          </a:p>
          <a:p>
            <a:r>
              <a:rPr lang="ko-KR" altLang="en-US" dirty="0" smtClean="0"/>
              <a:t>세부적인 특징에 대해서 비교해 보도록 하자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의 특징은 쉬운 사용자 기능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가치를 소비하던 개인들의 직접적인 가치 생산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집단이 아닌 개인의 선택에 의미가 부여되는 </a:t>
            </a:r>
            <a:endParaRPr lang="en-US" altLang="ko-KR" dirty="0" smtClean="0"/>
          </a:p>
          <a:p>
            <a:r>
              <a:rPr lang="ko-KR" altLang="en-US" dirty="0" err="1" smtClean="0">
                <a:hlinkClick r:id="rId3"/>
              </a:rPr>
              <a:t>롱테일</a:t>
            </a:r>
            <a:r>
              <a:rPr lang="ko-KR" altLang="en-US" dirty="0" smtClean="0">
                <a:hlinkClick r:id="rId3"/>
              </a:rPr>
              <a:t> 비즈니스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개인의 참여와 공유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개인의 능력이 쉽게 반영되는 시스템 등을 </a:t>
            </a:r>
            <a:endParaRPr lang="en-US" altLang="ko-KR" dirty="0" smtClean="0"/>
          </a:p>
          <a:p>
            <a:r>
              <a:rPr lang="ko-KR" altLang="en-US" dirty="0" smtClean="0"/>
              <a:t>대표적으로 꼽을 수 있다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주인공 시대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한 마디로 개인의 잠재력을 제한하고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소수 전문가의 잠재력 만을 </a:t>
            </a:r>
            <a:endParaRPr lang="en-US" altLang="ko-KR" dirty="0" smtClean="0"/>
          </a:p>
          <a:p>
            <a:r>
              <a:rPr lang="ko-KR" altLang="en-US" dirty="0" smtClean="0"/>
              <a:t>담아냈던 웹</a:t>
            </a:r>
            <a:r>
              <a:rPr lang="en-US" altLang="ko-KR" dirty="0" smtClean="0"/>
              <a:t>1.0</a:t>
            </a:r>
            <a:r>
              <a:rPr lang="ko-KR" altLang="en-US" dirty="0" smtClean="0"/>
              <a:t>의 시대의 </a:t>
            </a:r>
            <a:endParaRPr lang="en-US" altLang="ko-KR" dirty="0" smtClean="0"/>
          </a:p>
          <a:p>
            <a:r>
              <a:rPr lang="ko-KR" altLang="en-US" dirty="0" smtClean="0"/>
              <a:t>수많은 장벽이 허물어지면서 </a:t>
            </a:r>
            <a:endParaRPr lang="en-US" altLang="ko-KR" dirty="0" smtClean="0"/>
          </a:p>
          <a:p>
            <a:r>
              <a:rPr lang="ko-KR" altLang="en-US" dirty="0" smtClean="0"/>
              <a:t>개인이 무대의 주인공으로 </a:t>
            </a:r>
            <a:endParaRPr lang="en-US" altLang="ko-KR" dirty="0" smtClean="0"/>
          </a:p>
          <a:p>
            <a:r>
              <a:rPr lang="ko-KR" altLang="en-US" dirty="0" smtClean="0"/>
              <a:t>등장하게 된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err="1" smtClean="0"/>
              <a:t>코칭의</a:t>
            </a:r>
            <a:r>
              <a:rPr lang="ko-KR" altLang="en-US" dirty="0" smtClean="0"/>
              <a:t> 특징은 사람을 바라보는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철학에서 그 핵심을 찾을 수 있다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코칭의</a:t>
            </a:r>
            <a:r>
              <a:rPr lang="ko-KR" altLang="en-US" dirty="0" smtClean="0"/>
              <a:t> 기본 철학은 모든 사람이 전인적인 존재이며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스스로 충분한 자원을 가지고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창조적인 능력을 가지고 있다는 믿는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개인에게 이런 무한한 잠재력과 가능성이 있기 때문에 코치가 함께 적절한 공간을 만들어 나가기만 하면 그 잠재력과 가능성이 표현되면서 새로운 결과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새로운 의식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새로운 삶의 세계가 펼쳐지게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전문가와 비전문가로 구분되어 소수의 전문가가 주는 답을 듣고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그가 주도하는 커뮤니케이션에 수동적으로 참여하던 개인이 </a:t>
            </a:r>
            <a:r>
              <a:rPr lang="ko-KR" altLang="en-US" dirty="0" err="1" smtClean="0"/>
              <a:t>코칭에서는</a:t>
            </a:r>
            <a:r>
              <a:rPr lang="ko-KR" altLang="en-US" dirty="0" smtClean="0"/>
              <a:t> 동등한 대화의 주체자로 커뮤니케이션에 참여하며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답을 듣는 것이 아니라 스스로 답을 찾아낸다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은 소수 전문가가 공급한 컨텐츠를 </a:t>
            </a:r>
            <a:endParaRPr lang="en-US" altLang="ko-KR" dirty="0" smtClean="0"/>
          </a:p>
          <a:p>
            <a:r>
              <a:rPr lang="ko-KR" altLang="en-US" dirty="0" smtClean="0"/>
              <a:t>소비하던 개인이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기술의 발달로 </a:t>
            </a:r>
            <a:r>
              <a:rPr lang="ko-KR" altLang="en-US" dirty="0" err="1" smtClean="0"/>
              <a:t>컨텐츠를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직접 생산하는 주체로 등장하는 새로운 변화를 가져왔다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/>
              <a:t>컨텐츠의</a:t>
            </a:r>
            <a:r>
              <a:rPr lang="ko-KR" altLang="en-US" dirty="0" smtClean="0"/>
              <a:t> 소비자가 </a:t>
            </a:r>
            <a:r>
              <a:rPr lang="ko-KR" altLang="en-US" dirty="0" err="1" smtClean="0"/>
              <a:t>컨텐츠의</a:t>
            </a:r>
            <a:r>
              <a:rPr lang="ko-KR" altLang="en-US" dirty="0" smtClean="0"/>
              <a:t> 생산자로 </a:t>
            </a:r>
            <a:endParaRPr lang="en-US" altLang="ko-KR" dirty="0" smtClean="0"/>
          </a:p>
          <a:p>
            <a:r>
              <a:rPr lang="ko-KR" altLang="en-US" dirty="0" smtClean="0"/>
              <a:t>참여하게 된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/>
              <a:t>코칭은</a:t>
            </a:r>
            <a:r>
              <a:rPr lang="ko-KR" altLang="en-US" dirty="0" smtClean="0"/>
              <a:t> 소수 전문가가 주도하는 </a:t>
            </a:r>
            <a:endParaRPr lang="en-US" altLang="ko-KR" dirty="0" smtClean="0"/>
          </a:p>
          <a:p>
            <a:r>
              <a:rPr lang="ko-KR" altLang="en-US" dirty="0" smtClean="0"/>
              <a:t>대화를 따라가던 개인이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의식 수준의 성장으로 대화를 </a:t>
            </a:r>
            <a:endParaRPr lang="en-US" altLang="ko-KR" dirty="0" smtClean="0"/>
          </a:p>
          <a:p>
            <a:r>
              <a:rPr lang="ko-KR" altLang="en-US" dirty="0" smtClean="0"/>
              <a:t>직접 생산하는 주체로 등장하는 새로운 변화를 가져왔다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대화의 소비자가 대화의 생산자로 참여하게 된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endParaRPr lang="ko-KR" alt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영역의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이렇게 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과 코칭의 세부 특징을 </a:t>
            </a:r>
            <a:endParaRPr lang="en-US" altLang="ko-KR" dirty="0" smtClean="0"/>
          </a:p>
          <a:p>
            <a:r>
              <a:rPr lang="ko-KR" altLang="en-US" dirty="0" smtClean="0"/>
              <a:t>비교해 보면 두 가지 모두 </a:t>
            </a:r>
            <a:endParaRPr lang="en-US" altLang="ko-KR" dirty="0" smtClean="0"/>
          </a:p>
          <a:p>
            <a:r>
              <a:rPr lang="ko-KR" altLang="en-US" dirty="0" smtClean="0"/>
              <a:t>소수의 전문가 집단이 주인공이 아니라 </a:t>
            </a:r>
            <a:endParaRPr lang="en-US" altLang="ko-KR" dirty="0" smtClean="0"/>
          </a:p>
          <a:p>
            <a:r>
              <a:rPr lang="ko-KR" altLang="en-US" dirty="0" smtClean="0"/>
              <a:t>개인이 주인공이 되어 주도적으로 참여하며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각자가 가진 잠재력과 가능성이 </a:t>
            </a:r>
            <a:endParaRPr lang="en-US" altLang="ko-KR" dirty="0" smtClean="0"/>
          </a:p>
          <a:p>
            <a:r>
              <a:rPr lang="ko-KR" altLang="en-US" dirty="0" smtClean="0"/>
              <a:t>무한히 펼쳐질 수 있는 플랫폼이 </a:t>
            </a:r>
            <a:endParaRPr lang="en-US" altLang="ko-KR" dirty="0" smtClean="0"/>
          </a:p>
          <a:p>
            <a:r>
              <a:rPr lang="ko-KR" altLang="en-US" dirty="0" smtClean="0"/>
              <a:t>제공되고 있다는 공통점을 찾을 수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그렇기 때문에 실상 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과 코칭은 </a:t>
            </a:r>
            <a:endParaRPr lang="en-US" altLang="ko-KR" dirty="0" smtClean="0"/>
          </a:p>
          <a:p>
            <a:r>
              <a:rPr lang="ko-KR" altLang="en-US" dirty="0" smtClean="0"/>
              <a:t>본질이 다른 변화가 아니라 </a:t>
            </a:r>
            <a:endParaRPr lang="en-US" altLang="ko-KR" dirty="0" smtClean="0"/>
          </a:p>
          <a:p>
            <a:r>
              <a:rPr lang="ko-KR" altLang="en-US" dirty="0" smtClean="0"/>
              <a:t>본질은 같되 그 본질이 </a:t>
            </a:r>
            <a:endParaRPr lang="en-US" altLang="ko-KR" dirty="0" smtClean="0"/>
          </a:p>
          <a:p>
            <a:r>
              <a:rPr lang="ko-KR" altLang="en-US" dirty="0" smtClean="0"/>
              <a:t>실현되는 영역만 다른 변화라고 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변화의 계기는 무엇인가</a:t>
            </a:r>
            <a:r>
              <a:rPr lang="en-US" altLang="ko-KR" b="1" dirty="0" smtClean="0"/>
              <a:t>? 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이와 같이 개인의 주도적인 참여라는 </a:t>
            </a:r>
            <a:endParaRPr lang="en-US" altLang="ko-KR" dirty="0" smtClean="0"/>
          </a:p>
          <a:p>
            <a:r>
              <a:rPr lang="ko-KR" altLang="en-US" dirty="0" smtClean="0"/>
              <a:t>혁명을 낳게 된 변화의 계기는 무엇일까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과 코칭이 본격적으로 등장한 것이 </a:t>
            </a:r>
            <a:endParaRPr lang="en-US" altLang="ko-KR" dirty="0" smtClean="0"/>
          </a:p>
          <a:p>
            <a:r>
              <a:rPr lang="en-US" altLang="ko-KR" dirty="0" smtClean="0"/>
              <a:t>1~2</a:t>
            </a:r>
            <a:r>
              <a:rPr lang="ko-KR" altLang="en-US" dirty="0" smtClean="0"/>
              <a:t>년 정도 밖에 되지 않는데 </a:t>
            </a:r>
            <a:endParaRPr lang="en-US" altLang="ko-KR" dirty="0" smtClean="0"/>
          </a:p>
          <a:p>
            <a:r>
              <a:rPr lang="ko-KR" altLang="en-US" dirty="0" smtClean="0"/>
              <a:t>이 짧은 시간 동안 갑자기 </a:t>
            </a:r>
            <a:endParaRPr lang="en-US" altLang="ko-KR" dirty="0" smtClean="0"/>
          </a:p>
          <a:p>
            <a:r>
              <a:rPr lang="ko-KR" altLang="en-US" dirty="0" smtClean="0"/>
              <a:t>개인의 잠재된 능력이 높아지고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참여하고자 하는 </a:t>
            </a:r>
            <a:endParaRPr lang="en-US" altLang="ko-KR" dirty="0" smtClean="0"/>
          </a:p>
          <a:p>
            <a:r>
              <a:rPr lang="ko-KR" altLang="en-US" dirty="0" err="1" smtClean="0"/>
              <a:t>주도성이</a:t>
            </a:r>
            <a:r>
              <a:rPr lang="ko-KR" altLang="en-US" dirty="0" smtClean="0"/>
              <a:t> 높아졌다고 할 수 있을까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상식적으로 생각해 볼 때 그럴 가능성은 낮다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r>
              <a:rPr lang="en-US" altLang="ko-KR" dirty="0" smtClean="0"/>
              <a:t>   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다른 차이는 아무 것도 없었다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같은 시간과 공간 속에 있었지만 </a:t>
            </a:r>
            <a:endParaRPr lang="en-US" altLang="ko-KR" dirty="0" smtClean="0"/>
          </a:p>
          <a:p>
            <a:r>
              <a:rPr lang="ko-KR" altLang="en-US" dirty="0" smtClean="0"/>
              <a:t>오로지 자각한 내용이 달랐고 </a:t>
            </a:r>
            <a:endParaRPr lang="en-US" altLang="ko-KR" dirty="0" smtClean="0"/>
          </a:p>
          <a:p>
            <a:r>
              <a:rPr lang="ko-KR" altLang="en-US" dirty="0" smtClean="0"/>
              <a:t>그 하나로 두 사람의 책임과 행동은 </a:t>
            </a:r>
            <a:endParaRPr lang="en-US" altLang="ko-KR" dirty="0" smtClean="0"/>
          </a:p>
          <a:p>
            <a:r>
              <a:rPr lang="ko-KR" altLang="en-US" dirty="0" smtClean="0"/>
              <a:t>전혀 다르게 나타나게 된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임계점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주도성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실상 </a:t>
            </a:r>
            <a:r>
              <a:rPr lang="en-US" altLang="ko-KR" dirty="0" smtClean="0"/>
              <a:t>1~2</a:t>
            </a:r>
            <a:r>
              <a:rPr lang="ko-KR" altLang="en-US" dirty="0" smtClean="0"/>
              <a:t>년이라는 짧은 기간은 이 모든 변화가 </a:t>
            </a:r>
            <a:endParaRPr lang="en-US" altLang="ko-KR" dirty="0" smtClean="0"/>
          </a:p>
          <a:p>
            <a:r>
              <a:rPr lang="ko-KR" altLang="en-US" dirty="0" smtClean="0"/>
              <a:t>발생한 전체 기간을 의미하는 것이 아니라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동안의 변화가 누적되어서 </a:t>
            </a:r>
            <a:endParaRPr lang="en-US" altLang="ko-KR" dirty="0" smtClean="0"/>
          </a:p>
          <a:p>
            <a:r>
              <a:rPr lang="ko-KR" altLang="en-US" dirty="0" smtClean="0"/>
              <a:t>특정한 </a:t>
            </a:r>
            <a:r>
              <a:rPr lang="ko-KR" altLang="en-US" dirty="0" err="1" smtClean="0"/>
              <a:t>임계점을</a:t>
            </a:r>
            <a:r>
              <a:rPr lang="ko-KR" altLang="en-US" dirty="0" smtClean="0"/>
              <a:t> 넘어선 때부터의 기간을 </a:t>
            </a:r>
            <a:endParaRPr lang="en-US" altLang="ko-KR" dirty="0" smtClean="0"/>
          </a:p>
          <a:p>
            <a:r>
              <a:rPr lang="ko-KR" altLang="en-US" dirty="0" smtClean="0"/>
              <a:t>의미할 뿐이다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개인의 잠재된 능력은 과거부터 이미 </a:t>
            </a:r>
            <a:endParaRPr lang="en-US" altLang="ko-KR" dirty="0" smtClean="0"/>
          </a:p>
          <a:p>
            <a:r>
              <a:rPr lang="ko-KR" altLang="en-US" dirty="0" smtClean="0"/>
              <a:t>존재하고 있었던 것이고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개인이 참여하고자 하는 </a:t>
            </a:r>
            <a:endParaRPr lang="en-US" altLang="ko-KR" dirty="0" smtClean="0"/>
          </a:p>
          <a:p>
            <a:r>
              <a:rPr lang="ko-KR" altLang="en-US" dirty="0" err="1" smtClean="0"/>
              <a:t>주도성</a:t>
            </a:r>
            <a:r>
              <a:rPr lang="ko-KR" altLang="en-US" dirty="0" smtClean="0"/>
              <a:t> 역시 갑자기 생겨난 것이 아니다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이미 존재하던 것이 어떤 계기를 통해 </a:t>
            </a:r>
            <a:endParaRPr lang="en-US" altLang="ko-KR" dirty="0" smtClean="0"/>
          </a:p>
          <a:p>
            <a:r>
              <a:rPr lang="ko-KR" altLang="en-US" dirty="0" smtClean="0"/>
              <a:t>비로소 본격적으로 드러나게 된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웹</a:t>
            </a:r>
            <a:r>
              <a:rPr lang="en-US" altLang="ko-KR" dirty="0" smtClean="0"/>
              <a:t>2.0 </a:t>
            </a:r>
            <a:r>
              <a:rPr lang="ko-KR" altLang="en-US" dirty="0" err="1" smtClean="0"/>
              <a:t>코칭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그 계기란 바로 앞에서도 잠깐 언급했던 기술의 발달과 의식 수준의 성장이다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기술의 발달은 온라인 커뮤니케이션의 본질을 변화시켜서 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이라는 변화를 낳았고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의식 수준의 성장은 오프라인 커뮤니케이션의 본질을 변화시켜서 </a:t>
            </a:r>
            <a:r>
              <a:rPr lang="ko-KR" altLang="en-US" dirty="0" err="1" smtClean="0"/>
              <a:t>코칭이라는</a:t>
            </a:r>
            <a:r>
              <a:rPr lang="ko-KR" altLang="en-US" dirty="0" smtClean="0"/>
              <a:t> 변화를 낳았다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기술의 발달과 의식 수준의 성장은 이미 존재하고 있던 개인의 잠재된 능력과 참여의 욕구를 보다 더 실제 수준에 가깝게 구현했고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그것이 온라인과 오프라인에서 현상으로 나타난 것이 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과 코칭이라고 볼 수 있다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이 과정을 시각적으로 생각해 보기 위해 </a:t>
            </a:r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해상도</a:t>
            </a:r>
            <a:r>
              <a:rPr lang="en-US" altLang="ko-KR" dirty="0" smtClean="0"/>
              <a:t>'</a:t>
            </a:r>
            <a:r>
              <a:rPr lang="ko-KR" altLang="en-US" dirty="0" smtClean="0"/>
              <a:t>라는 개념을 잠시 생각해 보자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개인용 컴퓨터가 등장한 초기 제품인 </a:t>
            </a:r>
            <a:endParaRPr lang="en-US" altLang="ko-KR" dirty="0" smtClean="0"/>
          </a:p>
          <a:p>
            <a:r>
              <a:rPr lang="en-US" altLang="ko-KR" dirty="0" smtClean="0"/>
              <a:t>APPLE-II</a:t>
            </a:r>
            <a:r>
              <a:rPr lang="ko-KR" altLang="en-US" dirty="0" smtClean="0"/>
              <a:t>는 해상도가 </a:t>
            </a:r>
            <a:r>
              <a:rPr lang="en-US" altLang="ko-KR" dirty="0" smtClean="0"/>
              <a:t>280*160 </a:t>
            </a:r>
            <a:r>
              <a:rPr lang="ko-KR" altLang="en-US" dirty="0" smtClean="0"/>
              <a:t>이었고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표현 가능한 색상의 수는 고작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가지였다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이런 기술의 제약으로 게임 개발자가 </a:t>
            </a:r>
            <a:endParaRPr lang="en-US" altLang="ko-KR" dirty="0" smtClean="0"/>
          </a:p>
          <a:p>
            <a:r>
              <a:rPr lang="ko-KR" altLang="en-US" dirty="0" smtClean="0"/>
              <a:t>표현할 수 있는 화면은 다음과 같은 정도였다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게임 개발자가 표현해 낼 수 있는 능력이 </a:t>
            </a:r>
            <a:endParaRPr lang="en-US" altLang="ko-KR" dirty="0" smtClean="0"/>
          </a:p>
          <a:p>
            <a:r>
              <a:rPr lang="ko-KR" altLang="en-US" dirty="0" smtClean="0"/>
              <a:t>없어서가 아니라 </a:t>
            </a:r>
            <a:endParaRPr lang="en-US" altLang="ko-KR" dirty="0" smtClean="0"/>
          </a:p>
          <a:p>
            <a:r>
              <a:rPr lang="ko-KR" altLang="en-US" dirty="0" smtClean="0"/>
              <a:t>그 능력을 구현할 수 있는 기술이 없었던 것이다</a:t>
            </a:r>
            <a:r>
              <a:rPr lang="en-US" altLang="ko-KR" dirty="0" smtClean="0"/>
              <a:t>.  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그러나 최근 </a:t>
            </a:r>
            <a:r>
              <a:rPr lang="en-US" altLang="ko-KR" dirty="0" smtClean="0"/>
              <a:t>PC</a:t>
            </a:r>
            <a:r>
              <a:rPr lang="ko-KR" altLang="en-US" dirty="0" smtClean="0"/>
              <a:t>의 해상도는 </a:t>
            </a:r>
            <a:endParaRPr lang="en-US" altLang="ko-KR" dirty="0" smtClean="0"/>
          </a:p>
          <a:p>
            <a:r>
              <a:rPr lang="ko-KR" altLang="en-US" dirty="0" smtClean="0"/>
              <a:t>최소 </a:t>
            </a:r>
            <a:r>
              <a:rPr lang="en-US" altLang="ko-KR" dirty="0" smtClean="0"/>
              <a:t>1024 * 768 </a:t>
            </a:r>
            <a:r>
              <a:rPr lang="ko-KR" altLang="en-US" dirty="0" smtClean="0"/>
              <a:t>이상이며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표현 가능한 색상의 수는 </a:t>
            </a:r>
            <a:r>
              <a:rPr lang="en-US" altLang="ko-KR" dirty="0" smtClean="0"/>
              <a:t>32</a:t>
            </a:r>
            <a:r>
              <a:rPr lang="ko-KR" altLang="en-US" dirty="0" smtClean="0"/>
              <a:t>만가지가 넘는다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이런 기술의 뒷받침으로 표현된 </a:t>
            </a:r>
            <a:endParaRPr lang="en-US" altLang="ko-KR" dirty="0" smtClean="0"/>
          </a:p>
          <a:p>
            <a:r>
              <a:rPr lang="ko-KR" altLang="en-US" dirty="0" smtClean="0"/>
              <a:t>동일한 게임의 최신 버전 화면을 보자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이런 비약적인 변화는 </a:t>
            </a:r>
            <a:endParaRPr lang="en-US" altLang="ko-KR" dirty="0" smtClean="0"/>
          </a:p>
          <a:p>
            <a:r>
              <a:rPr lang="ko-KR" altLang="en-US" dirty="0" smtClean="0"/>
              <a:t>게임 개발자의 표현 능력이 </a:t>
            </a:r>
            <a:endParaRPr lang="en-US" altLang="ko-KR" dirty="0" smtClean="0"/>
          </a:p>
          <a:p>
            <a:r>
              <a:rPr lang="ko-KR" altLang="en-US" dirty="0" smtClean="0"/>
              <a:t>갑자기 좋아져서 그런 것이 아니라 </a:t>
            </a:r>
            <a:endParaRPr lang="en-US" altLang="ko-KR" dirty="0" smtClean="0"/>
          </a:p>
          <a:p>
            <a:r>
              <a:rPr lang="ko-KR" altLang="en-US" dirty="0" smtClean="0"/>
              <a:t>이미 가지고 있던 표현 능력을 대부분 </a:t>
            </a:r>
            <a:endParaRPr lang="en-US" altLang="ko-KR" dirty="0" smtClean="0"/>
          </a:p>
          <a:p>
            <a:r>
              <a:rPr lang="ko-KR" altLang="en-US" dirty="0" smtClean="0"/>
              <a:t>구현할 수 있는 기술의 등장으로 </a:t>
            </a:r>
            <a:endParaRPr lang="en-US" altLang="ko-KR" dirty="0" smtClean="0"/>
          </a:p>
          <a:p>
            <a:r>
              <a:rPr lang="ko-KR" altLang="en-US" dirty="0" smtClean="0"/>
              <a:t>가능하게 된 것이다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endParaRPr lang="ko-KR" alt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이 개념으로 다시 한 번 기술의 발달과 의식 수준의 성장을 생각해 보자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기술의 발달은 </a:t>
            </a:r>
            <a:r>
              <a:rPr lang="en-US" altLang="ko-KR" dirty="0" smtClean="0"/>
              <a:t>'</a:t>
            </a:r>
            <a:r>
              <a:rPr lang="ko-KR" altLang="en-US" dirty="0" smtClean="0"/>
              <a:t>기술의 해상도</a:t>
            </a:r>
            <a:r>
              <a:rPr lang="en-US" altLang="ko-KR" dirty="0" smtClean="0"/>
              <a:t>'</a:t>
            </a:r>
            <a:r>
              <a:rPr lang="ko-KR" altLang="en-US" dirty="0" smtClean="0"/>
              <a:t>가  높아졌다는 것을 상징하고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의식 수준의 성장은 </a:t>
            </a:r>
            <a:r>
              <a:rPr lang="en-US" altLang="ko-KR" dirty="0" smtClean="0"/>
              <a:t>'</a:t>
            </a:r>
            <a:r>
              <a:rPr lang="ko-KR" altLang="en-US" dirty="0" smtClean="0"/>
              <a:t>의식의 해상도</a:t>
            </a:r>
            <a:r>
              <a:rPr lang="en-US" altLang="ko-KR" dirty="0" smtClean="0"/>
              <a:t>'</a:t>
            </a:r>
            <a:r>
              <a:rPr lang="ko-KR" altLang="en-US" dirty="0" smtClean="0"/>
              <a:t>가 높아졌다는 것을 </a:t>
            </a:r>
            <a:endParaRPr lang="en-US" altLang="ko-KR" dirty="0" smtClean="0"/>
          </a:p>
          <a:p>
            <a:r>
              <a:rPr lang="ko-KR" altLang="en-US" dirty="0" smtClean="0"/>
              <a:t>상징한다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과거에는 낮은 기술의 해상도와 의식의 해상도로 </a:t>
            </a:r>
            <a:endParaRPr lang="en-US" altLang="ko-KR" dirty="0" smtClean="0"/>
          </a:p>
          <a:p>
            <a:r>
              <a:rPr lang="ko-KR" altLang="en-US" dirty="0" smtClean="0"/>
              <a:t>개인의 잠재된 능력과 참여의 욕구가 </a:t>
            </a:r>
            <a:r>
              <a:rPr lang="en-US" altLang="ko-KR" dirty="0" smtClean="0"/>
              <a:t>1%</a:t>
            </a:r>
            <a:r>
              <a:rPr lang="ko-KR" altLang="en-US" dirty="0" smtClean="0"/>
              <a:t>도 제대로 </a:t>
            </a:r>
            <a:endParaRPr lang="en-US" altLang="ko-KR" dirty="0" smtClean="0"/>
          </a:p>
          <a:p>
            <a:r>
              <a:rPr lang="ko-KR" altLang="en-US" dirty="0" smtClean="0"/>
              <a:t>표현이 안 되었다면 </a:t>
            </a:r>
            <a:endParaRPr lang="en-US" altLang="ko-KR" dirty="0" smtClean="0"/>
          </a:p>
          <a:p>
            <a:r>
              <a:rPr lang="ko-KR" altLang="en-US" dirty="0" smtClean="0"/>
              <a:t>지금은 높아진 기술의 해상도와 의식의 해상도로 </a:t>
            </a:r>
            <a:endParaRPr lang="en-US" altLang="ko-KR" dirty="0" smtClean="0"/>
          </a:p>
          <a:p>
            <a:r>
              <a:rPr lang="ko-KR" altLang="en-US" dirty="0" smtClean="0"/>
              <a:t>그보다 수십배 이상의 표현이 가능하다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그 결과 다음과 같은 </a:t>
            </a:r>
            <a:r>
              <a:rPr lang="ko-KR" altLang="en-US" dirty="0" err="1" smtClean="0"/>
              <a:t>선순환이</a:t>
            </a:r>
            <a:r>
              <a:rPr lang="ko-KR" altLang="en-US" dirty="0" smtClean="0"/>
              <a:t> 만들어졌다</a:t>
            </a:r>
            <a:r>
              <a:rPr lang="en-US" altLang="ko-KR" dirty="0" smtClean="0"/>
              <a:t>.      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[</a:t>
            </a:r>
            <a:r>
              <a:rPr lang="ko-KR" altLang="en-US" b="1" dirty="0" smtClean="0"/>
              <a:t>온라인 커뮤니케이션</a:t>
            </a:r>
            <a:r>
              <a:rPr lang="en-US" altLang="ko-KR" b="1" dirty="0" smtClean="0"/>
              <a:t>] </a:t>
            </a:r>
            <a:r>
              <a:rPr lang="ko-KR" altLang="en-US" b="1" dirty="0" smtClean="0"/>
              <a:t>웹</a:t>
            </a:r>
            <a:r>
              <a:rPr lang="en-US" altLang="ko-KR" b="1" dirty="0" smtClean="0"/>
              <a:t>2.0</a:t>
            </a:r>
            <a:br>
              <a:rPr lang="en-US" altLang="ko-KR" b="1" dirty="0" smtClean="0"/>
            </a:br>
            <a:r>
              <a:rPr lang="ko-KR" altLang="en-US" b="1" dirty="0" smtClean="0"/>
              <a:t>기술의 발달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기술의 해상도가 높아짐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개인의 능력이 높은 해상도로 구현이 됨</a:t>
            </a:r>
            <a:br>
              <a:rPr lang="ko-KR" altLang="en-US" b="1" dirty="0" smtClean="0"/>
            </a:br>
            <a:r>
              <a:rPr lang="en-US" altLang="ko-KR" b="1" dirty="0" smtClean="0"/>
              <a:t>-&gt; </a:t>
            </a:r>
            <a:r>
              <a:rPr lang="ko-KR" altLang="en-US" b="1" dirty="0" smtClean="0"/>
              <a:t>실제로 구현된 능력의 상승 작용으로 개인의 능력이 더욱 극대화 됨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새로운 기술의 발달</a:t>
            </a:r>
            <a:br>
              <a:rPr lang="ko-KR" altLang="en-US" b="1" dirty="0" smtClean="0"/>
            </a:b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en-US" altLang="ko-KR" b="1" dirty="0" smtClean="0"/>
              <a:t>[</a:t>
            </a:r>
            <a:r>
              <a:rPr lang="ko-KR" altLang="en-US" b="1" dirty="0" smtClean="0"/>
              <a:t>오프라인 커뮤니케이션</a:t>
            </a:r>
            <a:r>
              <a:rPr lang="en-US" altLang="ko-KR" b="1" dirty="0" smtClean="0"/>
              <a:t>] </a:t>
            </a:r>
            <a:r>
              <a:rPr lang="ko-KR" altLang="en-US" b="1" dirty="0" err="1" smtClean="0"/>
              <a:t>코칭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의식 수준의 성장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의식의 해상도가 높아짐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개인의 잠재력이 높은 해상도로 구현이 됨</a:t>
            </a:r>
            <a:br>
              <a:rPr lang="ko-KR" altLang="en-US" b="1" dirty="0" smtClean="0"/>
            </a:br>
            <a:r>
              <a:rPr lang="en-US" altLang="ko-KR" b="1" dirty="0" smtClean="0"/>
              <a:t>-&gt; </a:t>
            </a:r>
            <a:r>
              <a:rPr lang="ko-KR" altLang="en-US" b="1" dirty="0" smtClean="0"/>
              <a:t>실제로 구현된 잠재력의 상승 작용으로 개인의 잠재력이 더욱 극대화 됨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더 높은 의식 수준의 성장  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  우리가 이 변화의 현상에 더욱 주목해야 하는 이유는 </a:t>
            </a:r>
            <a:r>
              <a:rPr lang="ko-KR" altLang="en-US" dirty="0" err="1" smtClean="0"/>
              <a:t>선순환의</a:t>
            </a:r>
            <a:r>
              <a:rPr lang="ko-KR" altLang="en-US" dirty="0" smtClean="0"/>
              <a:t> 고리가 생겨난 것이 최근의 일이라는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초기임에도 불구하고 이미 큰 변화를 가져오고 있는데 </a:t>
            </a:r>
            <a:r>
              <a:rPr lang="ko-KR" altLang="en-US" dirty="0" err="1" smtClean="0"/>
              <a:t>선순환이</a:t>
            </a:r>
            <a:r>
              <a:rPr lang="ko-KR" altLang="en-US" dirty="0" smtClean="0"/>
              <a:t> 본격적으로 진행된다면 어떤 커다란 변화가 일어나게 될 지 가히 상상하기가 어려울 정도이다</a:t>
            </a:r>
            <a:r>
              <a:rPr lang="en-US" altLang="ko-KR" dirty="0" smtClean="0"/>
              <a:t>.   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그렇다면 어떤 선택을 해야 하는가</a:t>
            </a:r>
            <a:r>
              <a:rPr lang="en-US" altLang="ko-KR" b="1" dirty="0" smtClean="0"/>
              <a:t>? 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이렇게 혁명적인 변화의 바람 속에서 우리는 어떤 선택을 해야 하는가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아니면 선택의 순간 없이 기존에 </a:t>
            </a:r>
            <a:r>
              <a:rPr lang="ko-KR" altLang="en-US" dirty="0" err="1" smtClean="0"/>
              <a:t>하던대로</a:t>
            </a:r>
            <a:r>
              <a:rPr lang="ko-KR" altLang="en-US" dirty="0" smtClean="0"/>
              <a:t> 살아가도 되는 것일까</a:t>
            </a:r>
            <a:r>
              <a:rPr lang="en-US" altLang="ko-KR" dirty="0" smtClean="0"/>
              <a:t>? </a:t>
            </a:r>
            <a:br>
              <a:rPr lang="en-US" altLang="ko-KR" dirty="0" smtClean="0"/>
            </a:br>
            <a:r>
              <a:rPr lang="en-US" altLang="ko-KR" dirty="0" smtClean="0"/>
              <a:t>  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해상도와 관련된 </a:t>
            </a:r>
            <a:r>
              <a:rPr lang="ko-KR" altLang="en-US" dirty="0" err="1" smtClean="0"/>
              <a:t>또하나의</a:t>
            </a:r>
            <a:r>
              <a:rPr lang="ko-KR" altLang="en-US" dirty="0" smtClean="0"/>
              <a:t> 사례를 들어보자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고화질 </a:t>
            </a:r>
            <a:r>
              <a:rPr lang="en-US" altLang="ko-KR" dirty="0" smtClean="0"/>
              <a:t>TV(HDTV)</a:t>
            </a:r>
            <a:r>
              <a:rPr lang="ko-KR" altLang="en-US" dirty="0" smtClean="0"/>
              <a:t>의 시대가 되어가는 지금 많은 연예인들이 긴장하고 있는 점이 한 가지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기존의 화질에서는 드러나지 않았던 외모의 부족한 점이나 부자연스러운 화장이 고화질 </a:t>
            </a:r>
            <a:r>
              <a:rPr lang="en-US" altLang="ko-KR" dirty="0" smtClean="0"/>
              <a:t>TV</a:t>
            </a:r>
            <a:r>
              <a:rPr lang="ko-KR" altLang="en-US" dirty="0" smtClean="0"/>
              <a:t>에서는 숨김없이 드러나기 때문에 피부 관리나 자연스러운 화장 등과 같은 외모 관리에 더욱 신경을 써야 한다는 점이다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과 코칭의 시대가 열리고 있는 지금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과거 수많은 한계의 장벽 속에 감춰두었던 개인의 능력이 고스란히 드러날 수 밖에 없는 환경이 되었다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기술의 발달과 의식의 성장으로 많은 장벽들이 사라져 버렸기 때문이다</a:t>
            </a:r>
            <a:r>
              <a:rPr lang="en-US" altLang="ko-KR" dirty="0" smtClean="0"/>
              <a:t>.  </a:t>
            </a:r>
            <a:r>
              <a:rPr lang="ko-KR" altLang="en-US" dirty="0" smtClean="0"/>
              <a:t>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과 코칭 이전의 시대에는 내가 가진 것이 부족하더라도 도구와 플랫폼의 한계를 거론하며 그 부족함을 숨길 수 있었다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이제 더 이상 숨을 곳이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자신의 진짜 능력을 키우는 방법 밖에는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흔히 말하는 </a:t>
            </a:r>
            <a:r>
              <a:rPr lang="en-US" altLang="ko-KR" dirty="0" smtClean="0"/>
              <a:t>'</a:t>
            </a:r>
            <a:r>
              <a:rPr lang="ko-KR" altLang="en-US" b="1" dirty="0" smtClean="0"/>
              <a:t>진검 승부</a:t>
            </a:r>
            <a:r>
              <a:rPr lang="en-US" altLang="ko-KR" dirty="0" smtClean="0"/>
              <a:t>'</a:t>
            </a:r>
            <a:r>
              <a:rPr lang="ko-KR" altLang="en-US" dirty="0" smtClean="0"/>
              <a:t>가 펼쳐지게 된 것이다</a:t>
            </a:r>
            <a:r>
              <a:rPr lang="en-US" altLang="ko-KR" dirty="0" smtClean="0"/>
              <a:t>.  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정교한 도구와 플랫폼이 주어진 지금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세상은 여러분에게 이렇게 말한다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b="1" dirty="0" smtClean="0"/>
              <a:t>전에 당신이 가진 것을 표현할 도구가 부족하다고 하셨죠</a:t>
            </a:r>
            <a:r>
              <a:rPr lang="en-US" altLang="ko-KR" b="1" dirty="0" smtClean="0"/>
              <a:t>? </a:t>
            </a:r>
            <a:br>
              <a:rPr lang="en-US" altLang="ko-KR" b="1" dirty="0" smtClean="0"/>
            </a:br>
            <a:r>
              <a:rPr lang="ko-KR" altLang="en-US" b="1" dirty="0" smtClean="0"/>
              <a:t>드디어 표현하기에 충분한 도구들이 주어졌습니다</a:t>
            </a:r>
            <a:r>
              <a:rPr lang="en-US" altLang="ko-KR" b="1" dirty="0" smtClean="0"/>
              <a:t>. 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그럼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이제 당신이 가진 것을 보여주세요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혹시 여기에 대해 보여줄 것이 없다고 고민하는 사람이 있다면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더 이상 고민하지 말라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이제야 비로소 고민다운 고민을 하게 된 것이고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새로운 변화를 위한 진정한 선택의 순간에 온 것일 뿐이다</a:t>
            </a:r>
            <a:r>
              <a:rPr lang="en-US" altLang="ko-KR" dirty="0" smtClean="0"/>
              <a:t>.  </a:t>
            </a:r>
            <a:br>
              <a:rPr lang="en-US" altLang="ko-KR" dirty="0" smtClean="0"/>
            </a:br>
            <a:endParaRPr lang="ko-KR" altLang="en-US" b="1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b="1" dirty="0" smtClean="0"/>
              <a:t>변화의 바람을 타고 멋지게 날아갈 것인가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변화의 바람에 밀려 힘없이 날려갈 것인가</a:t>
            </a:r>
            <a:r>
              <a:rPr lang="en-US" altLang="ko-KR" b="1" dirty="0" smtClean="0"/>
              <a:t>? 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멋지게 날아갈 것을 선택했다면 온라인에서의 도구와 플랫폼을 제공하는 웹</a:t>
            </a:r>
            <a:r>
              <a:rPr lang="en-US" altLang="ko-KR" dirty="0" smtClean="0"/>
              <a:t>2.0 </a:t>
            </a:r>
            <a:r>
              <a:rPr lang="ko-KR" altLang="en-US" dirty="0" smtClean="0"/>
              <a:t>서비스를 만나라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오프라인에서의 도구와 플랫폼을 제공하는 코치를 만나라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선택만 확실하다면 당신의 날개가 활짝 펼쳐지도록 시스템이 돕고 사람이 도울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그러면 자신이 생각보다 훨씬 높이 날 수 있었다는 것에 스스로 놀라게 될 것이다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진정한 변화</a:t>
            </a:r>
            <a:r>
              <a:rPr lang="ko-KR" altLang="en-US" dirty="0" smtClean="0"/>
              <a:t>를 </a:t>
            </a:r>
            <a:r>
              <a:rPr lang="ko-KR" altLang="en-US" b="1" dirty="0" smtClean="0"/>
              <a:t>진정한 자각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진정한 변화</a:t>
            </a:r>
            <a:r>
              <a:rPr lang="ko-KR" altLang="en-US" dirty="0" smtClean="0"/>
              <a:t>를 위해서는 </a:t>
            </a:r>
            <a:r>
              <a:rPr lang="ko-KR" altLang="en-US" b="1" dirty="0" smtClean="0"/>
              <a:t>진정한 자각</a:t>
            </a:r>
            <a:r>
              <a:rPr lang="ko-KR" altLang="en-US" dirty="0" smtClean="0"/>
              <a:t>이 </a:t>
            </a:r>
            <a:endParaRPr lang="en-US" altLang="ko-KR" dirty="0" smtClean="0"/>
          </a:p>
          <a:p>
            <a:r>
              <a:rPr lang="ko-KR" altLang="en-US" dirty="0" smtClean="0"/>
              <a:t>우선 되어야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수많은 변화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자기계발 서적이 범하는 </a:t>
            </a:r>
            <a:endParaRPr lang="en-US" altLang="ko-KR" dirty="0" smtClean="0"/>
          </a:p>
          <a:p>
            <a:r>
              <a:rPr lang="ko-KR" altLang="en-US" dirty="0" smtClean="0"/>
              <a:t>오류 중 하나가 바로 자각에 대한 부분을 </a:t>
            </a:r>
            <a:endParaRPr lang="en-US" altLang="ko-KR" dirty="0" smtClean="0"/>
          </a:p>
          <a:p>
            <a:r>
              <a:rPr lang="ko-KR" altLang="en-US" dirty="0" smtClean="0"/>
              <a:t>제대로 다루고 있지 못한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저자 자신이 자각한 내용이나 연구했던 </a:t>
            </a:r>
            <a:endParaRPr lang="en-US" altLang="ko-KR" dirty="0" smtClean="0"/>
          </a:p>
          <a:p>
            <a:r>
              <a:rPr lang="ko-KR" altLang="en-US" dirty="0" smtClean="0"/>
              <a:t>사례에 등장하는 사람들이 </a:t>
            </a:r>
            <a:endParaRPr lang="en-US" altLang="ko-KR" dirty="0" smtClean="0"/>
          </a:p>
          <a:p>
            <a:r>
              <a:rPr lang="ko-KR" altLang="en-US" dirty="0" smtClean="0"/>
              <a:t>자각한 내용을 소개해 주고 같은 자각에 </a:t>
            </a:r>
            <a:endParaRPr lang="en-US" altLang="ko-KR" dirty="0" smtClean="0"/>
          </a:p>
          <a:p>
            <a:r>
              <a:rPr lang="ko-KR" altLang="en-US" dirty="0" smtClean="0"/>
              <a:t>동참하라고 하는 수준에서 그치기 때문에 </a:t>
            </a:r>
            <a:endParaRPr lang="en-US" altLang="ko-KR" dirty="0" smtClean="0"/>
          </a:p>
          <a:p>
            <a:r>
              <a:rPr lang="ko-KR" altLang="en-US" dirty="0" smtClean="0"/>
              <a:t>그 책을 읽는 사람에게는 </a:t>
            </a:r>
            <a:endParaRPr lang="en-US" altLang="ko-KR" dirty="0" smtClean="0"/>
          </a:p>
          <a:p>
            <a:r>
              <a:rPr lang="ko-KR" altLang="en-US" dirty="0" smtClean="0"/>
              <a:t>진정한 자각이 일어나지 않는다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가지 핵심 차별화 요소</a:t>
            </a:r>
            <a:endParaRPr lang="en-US" altLang="ko-KR" dirty="0" smtClean="0"/>
          </a:p>
          <a:p>
            <a:r>
              <a:rPr lang="en-US" altLang="ko-KR" dirty="0" smtClean="0"/>
              <a:t>(5S, </a:t>
            </a:r>
            <a:r>
              <a:rPr lang="en-US" altLang="ko-KR" dirty="0" err="1" smtClean="0"/>
              <a:t>Sci</a:t>
            </a:r>
            <a:r>
              <a:rPr lang="en-US" altLang="ko-KR" dirty="0" smtClean="0"/>
              <a:t>​</a:t>
            </a:r>
            <a:r>
              <a:rPr lang="en-US" altLang="ko-KR" dirty="0" err="1" smtClean="0"/>
              <a:t>ent</a:t>
            </a:r>
            <a:r>
              <a:rPr lang="en-US" altLang="ko-KR" dirty="0" smtClean="0"/>
              <a:t>​</a:t>
            </a:r>
            <a:r>
              <a:rPr lang="en-US" altLang="ko-KR" dirty="0" err="1" smtClean="0"/>
              <a:t>ifi</a:t>
            </a:r>
            <a:r>
              <a:rPr lang="en-US" altLang="ko-KR" dirty="0" smtClean="0"/>
              <a:t>​c </a:t>
            </a:r>
            <a:r>
              <a:rPr lang="en-US" altLang="ko-KR" dirty="0" err="1" smtClean="0"/>
              <a:t>Pri</a:t>
            </a:r>
            <a:r>
              <a:rPr lang="en-US" altLang="ko-KR" dirty="0" smtClean="0"/>
              <a:t>​</a:t>
            </a:r>
            <a:r>
              <a:rPr lang="en-US" altLang="ko-KR" dirty="0" err="1" smtClean="0"/>
              <a:t>nci</a:t>
            </a:r>
            <a:r>
              <a:rPr lang="en-US" altLang="ko-KR" dirty="0" smtClean="0"/>
              <a:t>​</a:t>
            </a:r>
            <a:r>
              <a:rPr lang="en-US" altLang="ko-KR" dirty="0" err="1" smtClean="0"/>
              <a:t>ple</a:t>
            </a:r>
            <a:r>
              <a:rPr lang="en-US" altLang="ko-KR" dirty="0" smtClean="0"/>
              <a:t>/Sensible Change/Simple Tools/Spiral Models/</a:t>
            </a:r>
            <a:r>
              <a:rPr lang="en-US" altLang="ko-KR" dirty="0" err="1" smtClean="0"/>
              <a:t>Sus</a:t>
            </a:r>
            <a:r>
              <a:rPr lang="en-US" altLang="ko-KR" dirty="0" smtClean="0"/>
              <a:t>​tai​nab​le System)</a:t>
            </a:r>
            <a:r>
              <a:rPr lang="ko-KR" altLang="en-US" dirty="0" smtClean="0"/>
              <a:t>에 </a:t>
            </a:r>
            <a:endParaRPr lang="en-US" altLang="ko-KR" dirty="0" smtClean="0"/>
          </a:p>
          <a:p>
            <a:r>
              <a:rPr lang="ko-KR" altLang="en-US" dirty="0" smtClean="0"/>
              <a:t>기반한 </a:t>
            </a:r>
            <a:endParaRPr lang="en-US" altLang="ko-KR" dirty="0" smtClean="0"/>
          </a:p>
          <a:p>
            <a:r>
              <a:rPr lang="ko-KR" altLang="en-US" dirty="0" smtClean="0"/>
              <a:t>비즈니스 코칭</a:t>
            </a:r>
            <a:r>
              <a:rPr lang="en-US" altLang="ko-KR" dirty="0" smtClean="0"/>
              <a:t>, </a:t>
            </a:r>
            <a:r>
              <a:rPr lang="ko-KR" altLang="en-US" dirty="0" smtClean="0"/>
              <a:t>라이프 </a:t>
            </a:r>
            <a:r>
              <a:rPr lang="ko-KR" altLang="en-US" dirty="0" err="1" smtClean="0"/>
              <a:t>코칭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지식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프로그램을 제공함</a:t>
            </a:r>
            <a:endParaRPr lang="ko-KR" alt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새로운 인식을 통해 삶에 에너지를 불어넣는 매일 </a:t>
            </a:r>
            <a:r>
              <a:rPr lang="ko-KR" altLang="en-US" b="1" dirty="0" err="1" smtClean="0">
                <a:hlinkClick r:id="rId2" action="ppaction://hlinkfile"/>
              </a:rPr>
              <a:t>코칭</a:t>
            </a:r>
            <a:r>
              <a:rPr lang="ko-KR" altLang="en-US" b="1" dirty="0" smtClean="0">
                <a:hlinkClick r:id="rId2" action="ppaction://hlinkfile"/>
              </a:rPr>
              <a:t> 질문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자신의 삶에 대해 새롭게 인식하게 될 때 </a:t>
            </a:r>
            <a:endParaRPr lang="en-US" altLang="ko-KR" dirty="0" smtClean="0"/>
          </a:p>
          <a:p>
            <a:r>
              <a:rPr lang="ko-KR" altLang="en-US" dirty="0" smtClean="0"/>
              <a:t>그 인식은 빈 공간을 만들고 그 공간 속에서 </a:t>
            </a:r>
            <a:endParaRPr lang="en-US" altLang="ko-KR" dirty="0" smtClean="0"/>
          </a:p>
          <a:p>
            <a:r>
              <a:rPr lang="ko-KR" altLang="en-US" dirty="0" smtClean="0"/>
              <a:t>새로운 에너지가 만들어집니다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에너지야말로 자연스러운 열정과 기쁨이 되어 </a:t>
            </a:r>
            <a:endParaRPr lang="en-US" altLang="ko-KR" dirty="0" smtClean="0"/>
          </a:p>
          <a:p>
            <a:r>
              <a:rPr lang="ko-KR" altLang="en-US" dirty="0" smtClean="0"/>
              <a:t>삶의 진정한 책임을 창조합니다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수많은 외부의 요구나 환경의 조건에 의해 </a:t>
            </a:r>
            <a:endParaRPr lang="en-US" altLang="ko-KR" dirty="0" smtClean="0"/>
          </a:p>
          <a:p>
            <a:r>
              <a:rPr lang="ko-KR" altLang="en-US" dirty="0" smtClean="0"/>
              <a:t>지워진 책임이 아닌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내면의 기쁨에서 나오는 에너지가 흘러가서 </a:t>
            </a:r>
            <a:endParaRPr lang="en-US" altLang="ko-KR" dirty="0" smtClean="0"/>
          </a:p>
          <a:p>
            <a:r>
              <a:rPr lang="ko-KR" altLang="en-US" dirty="0" smtClean="0"/>
              <a:t>갖게 되는 책임을 통한 </a:t>
            </a:r>
            <a:endParaRPr lang="en-US" altLang="ko-KR" dirty="0" smtClean="0"/>
          </a:p>
          <a:p>
            <a:r>
              <a:rPr lang="ko-KR" altLang="en-US" dirty="0" smtClean="0"/>
              <a:t>기쁨과 성취의 삶을 원하신다면 </a:t>
            </a:r>
            <a:endParaRPr lang="en-US" altLang="ko-KR" dirty="0" smtClean="0"/>
          </a:p>
          <a:p>
            <a:r>
              <a:rPr lang="ko-KR" altLang="en-US" dirty="0" smtClean="0"/>
              <a:t>다음의 질문을 매일 스스로에게 던져보세요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</a:t>
            </a:r>
            <a:r>
              <a:rPr lang="en-US" altLang="ko-KR" dirty="0" smtClean="0"/>
              <a:t>=</a:t>
            </a:r>
            <a:r>
              <a:rPr lang="ko-KR" altLang="en-US" dirty="0" smtClean="0"/>
              <a:t>에너지창조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질문 자체로 새로운 인식을 하게 됩니다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질문에 답을 하기 위한 생각과 </a:t>
            </a:r>
            <a:endParaRPr lang="en-US" altLang="ko-KR" dirty="0" smtClean="0"/>
          </a:p>
          <a:p>
            <a:r>
              <a:rPr lang="ko-KR" altLang="en-US" dirty="0" smtClean="0"/>
              <a:t>직관의 시간이 공간을 만듭니다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공간 속에서 답을 할 때 </a:t>
            </a:r>
            <a:endParaRPr lang="en-US" altLang="ko-KR" dirty="0" smtClean="0"/>
          </a:p>
          <a:p>
            <a:r>
              <a:rPr lang="ko-KR" altLang="en-US" dirty="0" smtClean="0"/>
              <a:t>새로운 에너지가 창조됩니다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에너지는 내면에서 분출되어 </a:t>
            </a:r>
            <a:endParaRPr lang="en-US" altLang="ko-KR" dirty="0" smtClean="0"/>
          </a:p>
          <a:p>
            <a:r>
              <a:rPr lang="ko-KR" altLang="en-US" dirty="0" smtClean="0"/>
              <a:t>진정한 책임을 만들어냅니다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결과는 자연스러운 성취와 기쁨입니다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자신만의 유전에서 놀라운 </a:t>
            </a:r>
            <a:endParaRPr lang="en-US" altLang="ko-KR" dirty="0" smtClean="0"/>
          </a:p>
          <a:p>
            <a:r>
              <a:rPr lang="ko-KR" altLang="en-US" dirty="0" smtClean="0"/>
              <a:t>가능성을 시추해보세요 </a:t>
            </a:r>
            <a:r>
              <a:rPr lang="en-US" altLang="ko-KR" dirty="0" smtClean="0"/>
              <a:t>^^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하루를 열며</a:t>
            </a:r>
          </a:p>
          <a:p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오늘 하루 가치를 촉진시킬 수 있는 방법은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오늘 하루 하지 않아야 하는 일은 무엇인가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하루 중에</a:t>
            </a:r>
            <a:br>
              <a:rPr lang="ko-KR" altLang="en-US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하루 중에</a:t>
            </a:r>
          </a:p>
          <a:p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내 인생에서 새로운 결과물을 만들어 내기 위해 </a:t>
            </a:r>
            <a:endParaRPr lang="en-US" altLang="ko-KR" b="1" dirty="0" smtClean="0"/>
          </a:p>
          <a:p>
            <a:r>
              <a:rPr lang="en-US" altLang="ko-KR" b="1" dirty="0" smtClean="0"/>
              <a:t>    </a:t>
            </a:r>
            <a:r>
              <a:rPr lang="ko-KR" altLang="en-US" b="1" dirty="0" smtClean="0"/>
              <a:t>내가 할 수 있는 가장 중요한 것은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나는 무엇을 할 때 행복한가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내가 감사하는 것은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내가 진정으로 원하는 것은 무엇인가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하루를  맺으며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하루를  맺으며</a:t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오늘 하루 배운 것은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오늘 하루 다른 사람에게 </a:t>
            </a:r>
            <a:endParaRPr lang="en-US" altLang="ko-KR" b="1" dirty="0" smtClean="0"/>
          </a:p>
          <a:p>
            <a:r>
              <a:rPr lang="ko-KR" altLang="en-US" b="1" dirty="0" smtClean="0"/>
              <a:t>베푼 것은 무엇인가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나의 </a:t>
            </a:r>
            <a:r>
              <a:rPr lang="ko-KR" altLang="en-US" b="1" dirty="0" err="1" smtClean="0">
                <a:hlinkClick r:id="rId2" action="ppaction://hlinkfile"/>
              </a:rPr>
              <a:t>롤</a:t>
            </a:r>
            <a:r>
              <a:rPr lang="ko-KR" altLang="en-US" b="1" dirty="0" smtClean="0">
                <a:hlinkClick r:id="rId2" action="ppaction://hlinkfile"/>
              </a:rPr>
              <a:t> 모델은 누구인가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자신의 내부에서 뿜어져 나오는 것이 무엇인지 </a:t>
            </a:r>
            <a:endParaRPr lang="en-US" altLang="ko-KR" b="1" dirty="0" smtClean="0"/>
          </a:p>
          <a:p>
            <a:r>
              <a:rPr lang="ko-KR" altLang="en-US" b="1" dirty="0" smtClean="0"/>
              <a:t>구체적으로 보이지 않더라도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궁합이 맞는 특정 대상에 빠져들다 보면 </a:t>
            </a:r>
            <a:endParaRPr lang="en-US" altLang="ko-KR" b="1" dirty="0" smtClean="0"/>
          </a:p>
          <a:p>
            <a:r>
              <a:rPr lang="ko-KR" altLang="en-US" b="1" dirty="0" err="1" smtClean="0"/>
              <a:t>롤</a:t>
            </a:r>
            <a:r>
              <a:rPr lang="ko-KR" altLang="en-US" b="1" dirty="0" smtClean="0"/>
              <a:t> 모델이 생겨나게 된다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그러면 왜 내가 그 대상에 끌렸는지 끊임없이 생각한다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이런 식으로 반복하다 보면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많은 </a:t>
            </a:r>
            <a:r>
              <a:rPr lang="ko-KR" altLang="en-US" b="1" dirty="0" err="1" smtClean="0"/>
              <a:t>롤</a:t>
            </a:r>
            <a:r>
              <a:rPr lang="ko-KR" altLang="en-US" b="1" dirty="0" smtClean="0"/>
              <a:t> 모델을 발견하게 된다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그리고 외부의 </a:t>
            </a:r>
            <a:r>
              <a:rPr lang="ko-KR" altLang="en-US" b="1" dirty="0" err="1" smtClean="0"/>
              <a:t>롤</a:t>
            </a:r>
            <a:r>
              <a:rPr lang="ko-KR" altLang="en-US" b="1" dirty="0" smtClean="0"/>
              <a:t> 모델 발견이 </a:t>
            </a:r>
            <a:endParaRPr lang="en-US" altLang="ko-KR" b="1" dirty="0" smtClean="0"/>
          </a:p>
          <a:p>
            <a:r>
              <a:rPr lang="ko-KR" altLang="en-US" b="1" dirty="0" smtClean="0"/>
              <a:t>바로 자신을 발견하는 것이라는 사실을 알게 된다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ko-KR" altLang="en-US" b="1" dirty="0" smtClean="0"/>
              <a:t>자신의 지향성 중 애매했던 부분이 </a:t>
            </a:r>
            <a:endParaRPr lang="en-US" altLang="ko-KR" b="1" dirty="0" smtClean="0"/>
          </a:p>
          <a:p>
            <a:r>
              <a:rPr lang="ko-KR" altLang="en-US" b="1" dirty="0" smtClean="0"/>
              <a:t>다양한  </a:t>
            </a:r>
            <a:r>
              <a:rPr lang="ko-KR" altLang="en-US" b="1" dirty="0" err="1" smtClean="0"/>
              <a:t>롤</a:t>
            </a:r>
            <a:r>
              <a:rPr lang="ko-KR" altLang="en-US" b="1" dirty="0" smtClean="0"/>
              <a:t> 모델의 총체로서 외부 세계에서 </a:t>
            </a:r>
            <a:endParaRPr lang="en-US" altLang="ko-KR" b="1" dirty="0" smtClean="0"/>
          </a:p>
          <a:p>
            <a:r>
              <a:rPr lang="ko-KR" altLang="en-US" b="1" dirty="0" smtClean="0"/>
              <a:t>명확한 형태로  다가오기 시작한다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그것이 그때그때의 목표가 되고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거친 산길에서 등대가 되는 것이다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 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                                              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웹진화론</a:t>
            </a:r>
            <a:r>
              <a:rPr lang="en-US" altLang="ko-KR" dirty="0" smtClean="0"/>
              <a:t>2&gt; </a:t>
            </a:r>
            <a:r>
              <a:rPr lang="ko-KR" altLang="en-US" dirty="0" err="1" smtClean="0"/>
              <a:t>우메다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모치오</a:t>
            </a:r>
            <a:r>
              <a:rPr lang="ko-KR" altLang="en-US" dirty="0" smtClean="0"/>
              <a:t>  </a:t>
            </a:r>
            <a:endParaRPr lang="ko-KR" altLang="en-US" dirty="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세상에 내가 가진 잠재력과 열망을 </a:t>
            </a:r>
            <a:r>
              <a:rPr lang="en-US" altLang="ko-KR" dirty="0" smtClean="0"/>
              <a:t>100% </a:t>
            </a:r>
            <a:r>
              <a:rPr lang="ko-KR" altLang="en-US" dirty="0" smtClean="0"/>
              <a:t>공유하는 사람은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일부를 공유하는 사람은 얼마든지 찾을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사람의 구체적인 삶의 모습 속에서 나의 잠재력과 열망의 일부를 구체적으로 보게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사람은 나에게 부분적인 </a:t>
            </a:r>
            <a:r>
              <a:rPr lang="ko-KR" altLang="en-US" dirty="0" err="1" smtClean="0"/>
              <a:t>롤</a:t>
            </a:r>
            <a:r>
              <a:rPr lang="ko-KR" altLang="en-US" dirty="0" smtClean="0"/>
              <a:t> 모델이 되어 주는 사람이 되는 것이다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롤</a:t>
            </a:r>
            <a:r>
              <a:rPr lang="ko-KR" altLang="en-US" dirty="0" smtClean="0"/>
              <a:t> 모델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그리고 그런 사람을 다양하게 발견할수록 </a:t>
            </a:r>
            <a:endParaRPr lang="en-US" altLang="ko-KR" dirty="0" smtClean="0"/>
          </a:p>
          <a:p>
            <a:r>
              <a:rPr lang="ko-KR" altLang="en-US" dirty="0" smtClean="0"/>
              <a:t>총체적인 </a:t>
            </a:r>
            <a:r>
              <a:rPr lang="ko-KR" altLang="en-US" dirty="0" err="1" smtClean="0"/>
              <a:t>롤</a:t>
            </a:r>
            <a:r>
              <a:rPr lang="ko-KR" altLang="en-US" dirty="0" smtClean="0"/>
              <a:t> 모델의 모습이 드러나게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모습은 나의 잠재력과 열망에 </a:t>
            </a:r>
            <a:endParaRPr lang="en-US" altLang="ko-KR" dirty="0" smtClean="0"/>
          </a:p>
          <a:p>
            <a:r>
              <a:rPr lang="ko-KR" altLang="en-US" dirty="0" smtClean="0"/>
              <a:t>좀 더 가까운 구체적인 모습을 </a:t>
            </a:r>
            <a:endParaRPr lang="en-US" altLang="ko-KR" dirty="0" smtClean="0"/>
          </a:p>
          <a:p>
            <a:r>
              <a:rPr lang="ko-KR" altLang="en-US" dirty="0" smtClean="0"/>
              <a:t>발견하게 해 줄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다음의 질문을 통해 내가 가진 </a:t>
            </a:r>
            <a:r>
              <a:rPr lang="ko-KR" altLang="en-US" dirty="0" err="1" smtClean="0"/>
              <a:t>롤</a:t>
            </a:r>
            <a:r>
              <a:rPr lang="ko-KR" altLang="en-US" dirty="0" smtClean="0"/>
              <a:t> 모델의 </a:t>
            </a:r>
            <a:endParaRPr lang="en-US" altLang="ko-KR" dirty="0" smtClean="0"/>
          </a:p>
          <a:p>
            <a:r>
              <a:rPr lang="ko-KR" altLang="en-US" dirty="0" smtClean="0"/>
              <a:t>총체에 다가가 보자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질문을 반복할수록 더 명확한 형태로 보게 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생생한 나의 잠재력과 </a:t>
            </a:r>
            <a:endParaRPr lang="en-US" altLang="ko-KR" dirty="0" smtClean="0"/>
          </a:p>
          <a:p>
            <a:r>
              <a:rPr lang="ko-KR" altLang="en-US" dirty="0" smtClean="0"/>
              <a:t>열망과 목표를 발견하게 될 것이다</a:t>
            </a:r>
            <a:r>
              <a:rPr lang="en-US" altLang="ko-KR" dirty="0" smtClean="0"/>
              <a:t>. 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b="1" dirty="0" smtClean="0"/>
              <a:t>Q1. </a:t>
            </a:r>
            <a:r>
              <a:rPr lang="ko-KR" altLang="en-US" b="1" dirty="0" smtClean="0"/>
              <a:t>내가 좋아하거나 존경해서 </a:t>
            </a:r>
            <a:r>
              <a:rPr lang="ko-KR" altLang="en-US" b="1" dirty="0" err="1" smtClean="0"/>
              <a:t>롤</a:t>
            </a:r>
            <a:r>
              <a:rPr lang="ko-KR" altLang="en-US" b="1" dirty="0" smtClean="0"/>
              <a:t> 모델로 </a:t>
            </a:r>
            <a:endParaRPr lang="en-US" altLang="ko-KR" b="1" dirty="0" smtClean="0"/>
          </a:p>
          <a:p>
            <a:r>
              <a:rPr lang="ko-KR" altLang="en-US" b="1" dirty="0" smtClean="0"/>
              <a:t>삼고 싶은 사람은 누구인가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Q2. </a:t>
            </a:r>
            <a:r>
              <a:rPr lang="ko-KR" altLang="en-US" b="1" dirty="0" smtClean="0"/>
              <a:t>구체적으로 그 사람의 어떤 면 때문에 </a:t>
            </a:r>
            <a:endParaRPr lang="en-US" altLang="ko-KR" b="1" dirty="0" smtClean="0"/>
          </a:p>
          <a:p>
            <a:r>
              <a:rPr lang="ko-KR" altLang="en-US" b="1" dirty="0" smtClean="0"/>
              <a:t>그렇게 생각하는가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Q3. </a:t>
            </a:r>
            <a:r>
              <a:rPr lang="ko-KR" altLang="en-US" b="1" dirty="0" smtClean="0"/>
              <a:t>앞의 질문을 통해 새롭게 인식하게 된 </a:t>
            </a:r>
            <a:endParaRPr lang="en-US" altLang="ko-KR" b="1" dirty="0" smtClean="0"/>
          </a:p>
          <a:p>
            <a:r>
              <a:rPr lang="ko-KR" altLang="en-US" b="1" dirty="0" smtClean="0"/>
              <a:t>나의 잠재력과 열망은 무엇인가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r>
              <a:rPr lang="en-US" altLang="ko-KR" b="1" dirty="0" smtClean="0"/>
              <a:t> </a:t>
            </a:r>
            <a:br>
              <a:rPr lang="en-US" altLang="ko-KR" b="1" dirty="0" smtClean="0"/>
            </a:br>
            <a:r>
              <a:rPr lang="en-US" altLang="ko-KR" b="1" dirty="0" smtClean="0"/>
              <a:t>Q4. </a:t>
            </a:r>
            <a:r>
              <a:rPr lang="ko-KR" altLang="en-US" b="1" dirty="0" err="1" smtClean="0"/>
              <a:t>롤</a:t>
            </a:r>
            <a:r>
              <a:rPr lang="ko-KR" altLang="en-US" b="1" dirty="0" smtClean="0"/>
              <a:t> 모델로 삼은 사람을 닮기 위해 </a:t>
            </a:r>
            <a:endParaRPr lang="en-US" altLang="ko-KR" b="1" dirty="0" smtClean="0"/>
          </a:p>
          <a:p>
            <a:r>
              <a:rPr lang="ko-KR" altLang="en-US" b="1" dirty="0" smtClean="0"/>
              <a:t>할 수 있는 구체적인 행동은 무엇인가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 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다시 영화의 장면으로 돌아가 보면 </a:t>
            </a:r>
            <a:endParaRPr lang="en-US" altLang="ko-KR" dirty="0" smtClean="0"/>
          </a:p>
          <a:p>
            <a:r>
              <a:rPr lang="ko-KR" altLang="en-US" dirty="0" smtClean="0"/>
              <a:t>거대한 해일이 오는 것을 자각한 샘이 </a:t>
            </a:r>
            <a:endParaRPr lang="en-US" altLang="ko-KR" dirty="0" smtClean="0"/>
          </a:p>
          <a:p>
            <a:r>
              <a:rPr lang="ko-KR" altLang="en-US" dirty="0" smtClean="0"/>
              <a:t>그 자각의 내용을 </a:t>
            </a:r>
            <a:r>
              <a:rPr lang="ko-KR" altLang="en-US" dirty="0" err="1" smtClean="0">
                <a:solidFill>
                  <a:srgbClr val="002060"/>
                </a:solidFill>
              </a:rPr>
              <a:t>로라</a:t>
            </a:r>
            <a:r>
              <a:rPr lang="ko-KR" altLang="en-US" dirty="0" err="1" smtClean="0"/>
              <a:t>에게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알려주려고 할 때에는 </a:t>
            </a:r>
            <a:endParaRPr lang="en-US" altLang="ko-KR" dirty="0" smtClean="0"/>
          </a:p>
          <a:p>
            <a:r>
              <a:rPr lang="ko-KR" altLang="en-US" dirty="0" err="1" smtClean="0">
                <a:solidFill>
                  <a:srgbClr val="002060"/>
                </a:solidFill>
              </a:rPr>
              <a:t>로라</a:t>
            </a:r>
            <a:r>
              <a:rPr lang="ko-KR" altLang="en-US" dirty="0" err="1" smtClean="0"/>
              <a:t>에게서</a:t>
            </a:r>
            <a:r>
              <a:rPr lang="ko-KR" altLang="en-US" dirty="0" smtClean="0"/>
              <a:t> 같은 자각이 일어나지 않았다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외치는 소리를 듣고 </a:t>
            </a:r>
            <a:endParaRPr lang="en-US" altLang="ko-KR" dirty="0" smtClean="0"/>
          </a:p>
          <a:p>
            <a:r>
              <a:rPr lang="ko-KR" altLang="en-US" dirty="0" smtClean="0"/>
              <a:t>스스로 고개를 들어 해일을 보게 되면서 </a:t>
            </a:r>
            <a:endParaRPr lang="en-US" altLang="ko-KR" dirty="0" smtClean="0"/>
          </a:p>
          <a:p>
            <a:r>
              <a:rPr lang="ko-KR" altLang="en-US" dirty="0" smtClean="0"/>
              <a:t>자각을 했을 때 </a:t>
            </a:r>
            <a:endParaRPr lang="en-US" altLang="ko-KR" dirty="0" smtClean="0"/>
          </a:p>
          <a:p>
            <a:r>
              <a:rPr lang="ko-KR" altLang="en-US" dirty="0" smtClean="0"/>
              <a:t>비로소 다른 행동을 하게 되는 장면을 볼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hlinkClick r:id="rId2" action="ppaction://hlinkfile"/>
              </a:rPr>
              <a:t>나는 </a:t>
            </a:r>
            <a:r>
              <a:rPr lang="en-US" altLang="ko-KR" smtClean="0">
                <a:hlinkClick r:id="rId2" action="ppaction://hlinkfile"/>
              </a:rPr>
              <a:t>'</a:t>
            </a:r>
            <a:r>
              <a:rPr lang="ko-KR" altLang="en-US" smtClean="0">
                <a:hlinkClick r:id="rId2" action="ppaction://hlinkfile"/>
              </a:rPr>
              <a:t>어제의 열매</a:t>
            </a:r>
            <a:r>
              <a:rPr lang="en-US" altLang="ko-KR" smtClean="0">
                <a:hlinkClick r:id="rId2" action="ppaction://hlinkfile"/>
              </a:rPr>
              <a:t>'</a:t>
            </a:r>
            <a:r>
              <a:rPr lang="ko-KR" altLang="en-US" smtClean="0">
                <a:hlinkClick r:id="rId2" action="ppaction://hlinkfile"/>
              </a:rPr>
              <a:t>를 </a:t>
            </a:r>
            <a:r>
              <a:rPr lang="en-US" altLang="ko-KR" smtClean="0">
                <a:hlinkClick r:id="rId2" action="ppaction://hlinkfile"/>
              </a:rPr>
              <a:t>'</a:t>
            </a:r>
            <a:r>
              <a:rPr lang="ko-KR" altLang="en-US" smtClean="0">
                <a:hlinkClick r:id="rId2" action="ppaction://hlinkfile"/>
              </a:rPr>
              <a:t>오늘의 씨앗</a:t>
            </a:r>
            <a:r>
              <a:rPr lang="en-US" altLang="ko-KR" smtClean="0">
                <a:hlinkClick r:id="rId2" action="ppaction://hlinkfile"/>
              </a:rPr>
              <a:t>'</a:t>
            </a:r>
            <a:r>
              <a:rPr lang="ko-KR" altLang="en-US" smtClean="0">
                <a:hlinkClick r:id="rId2" action="ppaction://hlinkfile"/>
              </a:rPr>
              <a:t>으로 심었는가</a:t>
            </a:r>
            <a:r>
              <a:rPr lang="en-US" altLang="ko-KR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나는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어제의 열매</a:t>
            </a:r>
            <a:r>
              <a:rPr lang="en-US" altLang="ko-KR" dirty="0" smtClean="0"/>
              <a:t>'</a:t>
            </a:r>
            <a:r>
              <a:rPr lang="ko-KR" altLang="en-US" dirty="0" smtClean="0"/>
              <a:t>를 </a:t>
            </a:r>
            <a:r>
              <a:rPr lang="en-US" altLang="ko-KR" dirty="0" smtClean="0"/>
              <a:t>'</a:t>
            </a:r>
            <a:r>
              <a:rPr lang="ko-KR" altLang="en-US" dirty="0" smtClean="0"/>
              <a:t>오늘의 씨앗</a:t>
            </a:r>
            <a:r>
              <a:rPr lang="en-US" altLang="ko-KR" dirty="0" smtClean="0"/>
              <a:t>'</a:t>
            </a:r>
            <a:r>
              <a:rPr lang="ko-KR" altLang="en-US" dirty="0" smtClean="0"/>
              <a:t>으로 심었는가</a:t>
            </a:r>
            <a:r>
              <a:rPr lang="en-US" altLang="ko-KR" dirty="0" smtClean="0"/>
              <a:t>? </a:t>
            </a:r>
            <a:endParaRPr lang="ko-KR" altLang="en-US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오늘의 씨앗</a:t>
            </a:r>
            <a:r>
              <a:rPr lang="en-US" altLang="ko-KR" dirty="0" smtClean="0"/>
              <a:t>'</a:t>
            </a:r>
            <a:r>
              <a:rPr lang="ko-KR" altLang="en-US" dirty="0" smtClean="0"/>
              <a:t>으로 심은 </a:t>
            </a:r>
            <a:r>
              <a:rPr lang="en-US" altLang="ko-KR" dirty="0" smtClean="0"/>
              <a:t>'</a:t>
            </a:r>
            <a:r>
              <a:rPr lang="ko-KR" altLang="en-US" dirty="0" smtClean="0"/>
              <a:t>어제의 열매</a:t>
            </a:r>
            <a:r>
              <a:rPr lang="en-US" altLang="ko-KR" dirty="0" smtClean="0"/>
              <a:t>'</a:t>
            </a:r>
            <a:r>
              <a:rPr lang="ko-KR" altLang="en-US" dirty="0" smtClean="0"/>
              <a:t>는 무엇인가</a:t>
            </a:r>
            <a:r>
              <a:rPr lang="en-US" altLang="ko-KR" dirty="0" smtClean="0"/>
              <a:t>?</a:t>
            </a:r>
            <a:r>
              <a:rPr lang="ko-KR" altLang="en-US" dirty="0" smtClean="0"/>
              <a:t> </a:t>
            </a:r>
            <a:br>
              <a:rPr lang="ko-KR" altLang="en-US" dirty="0" smtClean="0"/>
            </a:b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어제의 열매에는 오늘 심을 수 있는 최고의 씨앗이 숨어있습니다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직관을 바로 사용하면 싱싱한 회를 바로 맛 보는 것 같은 기쁨을 누릴 수 있듯이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어제의 열매에서 나온 오늘의 씨앗을 바로 심으면 </a:t>
            </a:r>
            <a:br>
              <a:rPr lang="ko-KR" altLang="en-US" dirty="0" smtClean="0"/>
            </a:br>
            <a:r>
              <a:rPr lang="en-US" altLang="ko-KR" dirty="0" smtClean="0"/>
              <a:t>'</a:t>
            </a:r>
            <a:r>
              <a:rPr lang="ko-KR" altLang="en-US" dirty="0" smtClean="0"/>
              <a:t>지금 여기</a:t>
            </a:r>
            <a:r>
              <a:rPr lang="en-US" altLang="ko-KR" dirty="0" smtClean="0"/>
              <a:t>(Here and Now)'</a:t>
            </a:r>
            <a:r>
              <a:rPr lang="ko-KR" altLang="en-US" dirty="0" smtClean="0"/>
              <a:t>에서 가장 명료한 변화의 순간을 만날 수 있습니다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배움의 열매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누리는 열매가 있다면 </a:t>
            </a:r>
            <a:endParaRPr lang="en-US" altLang="ko-KR" dirty="0" smtClean="0"/>
          </a:p>
          <a:p>
            <a:r>
              <a:rPr lang="ko-KR" altLang="en-US" dirty="0" smtClean="0"/>
              <a:t>그것은 어제 심은 씨앗이 있다는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오늘 누리는 열매가 없다면 </a:t>
            </a:r>
            <a:endParaRPr lang="en-US" altLang="ko-KR" dirty="0" smtClean="0"/>
          </a:p>
          <a:p>
            <a:r>
              <a:rPr lang="ko-KR" altLang="en-US" dirty="0" smtClean="0"/>
              <a:t>그것은 어제 심은 씨앗이 없다는 것입니다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어제의 배움을 심으면 </a:t>
            </a:r>
            <a:endParaRPr lang="en-US" altLang="ko-KR" dirty="0" smtClean="0"/>
          </a:p>
          <a:p>
            <a:r>
              <a:rPr lang="ko-KR" altLang="en-US" dirty="0" smtClean="0"/>
              <a:t>오늘의 돋움이 있습니다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어제의 비움을 심으면 </a:t>
            </a:r>
            <a:endParaRPr lang="en-US" altLang="ko-KR" dirty="0" smtClean="0"/>
          </a:p>
          <a:p>
            <a:r>
              <a:rPr lang="ko-KR" altLang="en-US" dirty="0" smtClean="0"/>
              <a:t>오늘의 채움이 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질문을 낳는 질문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사람은 늘 마음 속에 질문을 품고 살아갑니다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질문은 비어 있는 공간을 만들고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매 순간 그 공간 속에는 새로운 답이 </a:t>
            </a:r>
            <a:endParaRPr lang="en-US" altLang="ko-KR" dirty="0" smtClean="0"/>
          </a:p>
          <a:p>
            <a:r>
              <a:rPr lang="ko-KR" altLang="en-US" dirty="0" smtClean="0"/>
              <a:t>떠오르게 됩니다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하나의 질문을 평생 마음 속에 </a:t>
            </a:r>
            <a:endParaRPr lang="en-US" altLang="ko-KR" dirty="0" smtClean="0"/>
          </a:p>
          <a:p>
            <a:r>
              <a:rPr lang="ko-KR" altLang="en-US" dirty="0" smtClean="0"/>
              <a:t>심어둔다고 해도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질문에서 나오는 열매는 매일 새롭습니다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질문이 진정한 내면의 울림에서 </a:t>
            </a:r>
            <a:endParaRPr lang="en-US" altLang="ko-KR" dirty="0" smtClean="0"/>
          </a:p>
          <a:p>
            <a:r>
              <a:rPr lang="ko-KR" altLang="en-US" dirty="0" smtClean="0"/>
              <a:t>나온 진짜 나의 질문이어야 합니다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단 하나의 진짜 질문은</a:t>
            </a:r>
            <a:r>
              <a:rPr lang="en-US" altLang="ko-KR" b="1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질문에 대한 질문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많은 사람들이 개별적인 </a:t>
            </a:r>
            <a:endParaRPr lang="en-US" altLang="ko-KR" dirty="0" smtClean="0"/>
          </a:p>
          <a:p>
            <a:r>
              <a:rPr lang="ko-KR" altLang="en-US" dirty="0" smtClean="0"/>
              <a:t>질문 속에만 머물러 있다가 놓치기 쉬운 질문입니다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등잔 밑이 어두운 것처럼 질문과 </a:t>
            </a:r>
            <a:endParaRPr lang="en-US" altLang="ko-KR" dirty="0" smtClean="0"/>
          </a:p>
          <a:p>
            <a:r>
              <a:rPr lang="ko-KR" altLang="en-US" dirty="0" smtClean="0"/>
              <a:t>아주 가까운 곳에 숨어있는 질문이기 때문입니다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질문을 꺼내서 함께 있는 공간에 던져놓습니다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질문이 질문을 낳는 </a:t>
            </a:r>
            <a:endParaRPr lang="en-US" altLang="ko-KR" dirty="0" smtClean="0"/>
          </a:p>
          <a:p>
            <a:r>
              <a:rPr lang="ko-KR" altLang="en-US" dirty="0" smtClean="0"/>
              <a:t>생명의 순환을 경험하시게 되기를 바랍니다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평생 마음에 심고 싶은 </a:t>
            </a:r>
            <a:endParaRPr lang="en-US" altLang="ko-KR" b="1" dirty="0" smtClean="0"/>
          </a:p>
          <a:p>
            <a:r>
              <a:rPr lang="en-US" altLang="ko-KR" b="1" dirty="0" smtClean="0"/>
              <a:t>   </a:t>
            </a:r>
            <a:r>
              <a:rPr lang="ko-KR" altLang="en-US" b="1" dirty="0" smtClean="0"/>
              <a:t>단 하나의 진짜 질문은 무엇입니까</a:t>
            </a:r>
            <a:r>
              <a:rPr lang="en-US" altLang="ko-KR" b="1" dirty="0" smtClean="0"/>
              <a:t>?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지난 </a:t>
            </a:r>
            <a:r>
              <a:rPr lang="en-US" altLang="ko-KR" b="1" dirty="0" smtClean="0">
                <a:hlinkClick r:id="rId2" action="ppaction://hlinkfile"/>
              </a:rPr>
              <a:t>1</a:t>
            </a:r>
            <a:r>
              <a:rPr lang="ko-KR" altLang="en-US" b="1" dirty="0" smtClean="0">
                <a:hlinkClick r:id="rId2" action="ppaction://hlinkfile"/>
              </a:rPr>
              <a:t>년의 삶이 한 편의 영화라면 그 영화의 제목은 무엇입니까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어제는 대종상 영화제가 열린 날이었습니다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다소 의외의 결과도 있었는데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작품상에 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신기전</a:t>
            </a:r>
            <a:r>
              <a:rPr lang="en-US" altLang="ko-KR" dirty="0" smtClean="0"/>
              <a:t>&gt;, </a:t>
            </a:r>
            <a:r>
              <a:rPr lang="ko-KR" altLang="en-US" dirty="0" smtClean="0"/>
              <a:t>남우주연상 </a:t>
            </a:r>
            <a:r>
              <a:rPr lang="ko-KR" altLang="en-US" dirty="0" err="1" smtClean="0"/>
              <a:t>김명민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여우주연상에 </a:t>
            </a:r>
            <a:r>
              <a:rPr lang="ko-KR" altLang="en-US" dirty="0" err="1" smtClean="0"/>
              <a:t>수애가</a:t>
            </a:r>
            <a:r>
              <a:rPr lang="ko-KR" altLang="en-US" dirty="0" smtClean="0"/>
              <a:t> 수상을 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예상 했던 수상 결과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의외의 수상 결과 등으로 벌써 여러 가지 이야기가 오가고 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개인적으로 작품상은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국가대표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가 받을 것이라고 생각했었는데 예상이 빗나갔네요 </a:t>
            </a:r>
            <a:r>
              <a:rPr lang="en-US" altLang="ko-KR" dirty="0" smtClean="0"/>
              <a:t>^^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다양한 영화들이 후보에 오르고 수상을 할 때 항상 처음에 언급되는 것이 영화의 제목입니다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영화의 얼굴이라고 할 수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영화의 모든 내용을 한 마디로 집약하는 키워드가 </a:t>
            </a:r>
            <a:endParaRPr lang="en-US" altLang="ko-KR" dirty="0" smtClean="0"/>
          </a:p>
          <a:p>
            <a:r>
              <a:rPr lang="ko-KR" altLang="en-US" dirty="0" smtClean="0"/>
              <a:t>제목 속에 담기기 때문입니다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제목을 중심으로 하나의 영화 안에는 </a:t>
            </a:r>
            <a:endParaRPr lang="en-US" altLang="ko-KR" dirty="0" smtClean="0"/>
          </a:p>
          <a:p>
            <a:r>
              <a:rPr lang="ko-KR" altLang="en-US" dirty="0" smtClean="0"/>
              <a:t>스토리가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스토리를 살아있게 하는 </a:t>
            </a:r>
            <a:endParaRPr lang="en-US" altLang="ko-KR" dirty="0" smtClean="0"/>
          </a:p>
          <a:p>
            <a:r>
              <a:rPr lang="ko-KR" altLang="en-US" dirty="0" smtClean="0"/>
              <a:t>수많은 등장인물들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등장인물들이 </a:t>
            </a:r>
            <a:endParaRPr lang="en-US" altLang="ko-KR" dirty="0" smtClean="0"/>
          </a:p>
          <a:p>
            <a:r>
              <a:rPr lang="ko-KR" altLang="en-US" dirty="0" smtClean="0"/>
              <a:t>맺어 가는 다양한 관계가 있습니다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 모든 것이 어우러져 </a:t>
            </a:r>
            <a:endParaRPr lang="en-US" altLang="ko-KR" dirty="0" smtClean="0"/>
          </a:p>
          <a:p>
            <a:r>
              <a:rPr lang="ko-KR" altLang="en-US" dirty="0" smtClean="0"/>
              <a:t>커다란 메시지가 담기게 되는 것이죠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우리의 삶 안에도 스토리가 있고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스토리를 살아있게 하는 </a:t>
            </a:r>
            <a:endParaRPr lang="en-US" altLang="ko-KR" dirty="0" smtClean="0"/>
          </a:p>
          <a:p>
            <a:r>
              <a:rPr lang="ko-KR" altLang="en-US" dirty="0" smtClean="0"/>
              <a:t>자신과 수 많은 사람들이 있고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사람들이 맺어 가는 </a:t>
            </a:r>
            <a:endParaRPr lang="en-US" altLang="ko-KR" dirty="0" smtClean="0"/>
          </a:p>
          <a:p>
            <a:r>
              <a:rPr lang="ko-KR" altLang="en-US" dirty="0" smtClean="0"/>
              <a:t>다양한 관계가 있습니다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그리고 이것이 어우러져 </a:t>
            </a:r>
            <a:endParaRPr lang="en-US" altLang="ko-KR" dirty="0" smtClean="0"/>
          </a:p>
          <a:p>
            <a:r>
              <a:rPr lang="ko-KR" altLang="en-US" dirty="0" smtClean="0"/>
              <a:t>한 사람의 꿈을 담게 됩니다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영화 같은 삶이 따로 있는 것이 아니라 </a:t>
            </a:r>
            <a:endParaRPr lang="en-US" altLang="ko-KR" dirty="0" smtClean="0"/>
          </a:p>
          <a:p>
            <a:r>
              <a:rPr lang="ko-KR" altLang="en-US" dirty="0" smtClean="0"/>
              <a:t>모두의 삶이 영화 같은 삶입니다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영화의 제목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꿈을 향해 가는 각 사람 만의 고유의 시나리오가 담겨 있기 때문입니다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우리의 삶을 보여줄 수 있는 영화라는 </a:t>
            </a:r>
            <a:endParaRPr lang="en-US" altLang="ko-KR" dirty="0" smtClean="0"/>
          </a:p>
          <a:p>
            <a:r>
              <a:rPr lang="ko-KR" altLang="en-US" dirty="0" smtClean="0"/>
              <a:t>비유를 사용해서 함께 질문해 볼까요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이 질문 속에서 펼쳐지는 또 하나의 새로운 작품을 보게 될 것입니다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b="1" dirty="0" smtClean="0"/>
              <a:t>지나간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년의 삶이 한 편의 영화라면 </a:t>
            </a:r>
            <a:endParaRPr lang="en-US" altLang="ko-KR" b="1" dirty="0" smtClean="0"/>
          </a:p>
          <a:p>
            <a:r>
              <a:rPr lang="ko-KR" altLang="en-US" b="1" dirty="0" smtClean="0"/>
              <a:t>그 영화의 제목은 무엇인가요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ko-KR" altLang="en-US" b="1" dirty="0" smtClean="0"/>
              <a:t>앞으로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년의 삶이 한 편의 영화라면 </a:t>
            </a:r>
            <a:endParaRPr lang="en-US" altLang="ko-KR" b="1" dirty="0" smtClean="0"/>
          </a:p>
          <a:p>
            <a:r>
              <a:rPr lang="ko-KR" altLang="en-US" b="1" dirty="0" smtClean="0"/>
              <a:t>그 영화의 제목은 무엇인가요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 action="ppaction://hlinkfile"/>
              </a:rPr>
              <a:t>[</a:t>
            </a:r>
            <a:r>
              <a:rPr lang="ko-KR" altLang="en-US" b="1" dirty="0" err="1" smtClean="0">
                <a:hlinkClick r:id="rId2" action="ppaction://hlinkfile"/>
              </a:rPr>
              <a:t>코칭질문</a:t>
            </a:r>
            <a:r>
              <a:rPr lang="en-US" altLang="ko-KR" b="1" dirty="0" smtClean="0">
                <a:hlinkClick r:id="rId2" action="ppaction://hlinkfile"/>
              </a:rPr>
              <a:t>] </a:t>
            </a:r>
            <a:r>
              <a:rPr lang="ko-KR" altLang="en-US" b="1" dirty="0" smtClean="0">
                <a:hlinkClick r:id="rId2" action="ppaction://hlinkfile"/>
              </a:rPr>
              <a:t>변화를 위한 </a:t>
            </a:r>
            <a:r>
              <a:rPr lang="en-US" altLang="ko-KR" b="1" dirty="0" smtClean="0">
                <a:hlinkClick r:id="rId2" action="ppaction://hlinkfile"/>
              </a:rPr>
              <a:t>Core Question - </a:t>
            </a:r>
            <a:r>
              <a:rPr lang="ko-KR" altLang="en-US" b="1" dirty="0" smtClean="0">
                <a:hlinkClick r:id="rId2" action="ppaction://hlinkfile"/>
              </a:rPr>
              <a:t>나는 무엇을 유지하려고 하는가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요즘 미래를 대비하며 현재에 사는 사람들치고 </a:t>
            </a:r>
            <a:r>
              <a:rPr lang="en-US" altLang="ko-KR" dirty="0" smtClean="0"/>
              <a:t>'</a:t>
            </a:r>
            <a:r>
              <a:rPr lang="ko-KR" altLang="en-US" dirty="0" smtClean="0"/>
              <a:t>변화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주목하지 않는 사람들은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변화하고 싶어서 기꺼이 변화에 뛰어드는 사람도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변화해야만 해서 부득불 변화에 뛰어드는 사람도 있을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여러 사람들 중에 정말로 근본적인 변화에 성공할 수 있는 사람은 누구일까</a:t>
            </a:r>
            <a:r>
              <a:rPr lang="en-US" altLang="ko-KR" dirty="0" smtClean="0"/>
              <a:t>? </a:t>
            </a:r>
            <a:r>
              <a:rPr lang="ko-KR" altLang="en-US" dirty="0" smtClean="0"/>
              <a:t>반대로 근본적인 변화에 실패하게 되는 사람은 누구일까</a:t>
            </a:r>
            <a:r>
              <a:rPr lang="en-US" altLang="ko-KR" dirty="0" smtClean="0"/>
              <a:t>? </a:t>
            </a:r>
            <a:r>
              <a:rPr lang="ko-KR" altLang="en-US" dirty="0" smtClean="0"/>
              <a:t>여기에 명료한 답을 할 수 있다면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가지 유형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변화를 향한 삶에 </a:t>
            </a:r>
            <a:endParaRPr lang="en-US" altLang="ko-KR" dirty="0" smtClean="0"/>
          </a:p>
          <a:p>
            <a:r>
              <a:rPr lang="ko-KR" altLang="en-US" dirty="0" smtClean="0"/>
              <a:t>필요한 새로운 지혜를 얻을 수 있을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다음의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가지 유형의 </a:t>
            </a:r>
            <a:endParaRPr lang="en-US" altLang="ko-KR" dirty="0" smtClean="0"/>
          </a:p>
          <a:p>
            <a:r>
              <a:rPr lang="ko-KR" altLang="en-US" dirty="0" smtClean="0"/>
              <a:t>사람이 있다고 가정해 보자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</a:t>
            </a:r>
            <a:r>
              <a:rPr lang="ko-KR" altLang="en-US" dirty="0" smtClean="0"/>
              <a:t>번 유형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과거의 방식으로 과거를 유지하는 사람 </a:t>
            </a:r>
            <a:br>
              <a:rPr lang="ko-KR" altLang="en-US" dirty="0" smtClean="0"/>
            </a:br>
            <a:r>
              <a:rPr lang="en-US" altLang="ko-KR" dirty="0" smtClean="0"/>
              <a:t>2</a:t>
            </a:r>
            <a:r>
              <a:rPr lang="ko-KR" altLang="en-US" dirty="0" smtClean="0"/>
              <a:t>번 유형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과거의 방식으로 변화를 추구하는 사람 </a:t>
            </a:r>
            <a:br>
              <a:rPr lang="ko-KR" altLang="en-US" dirty="0" smtClean="0"/>
            </a:br>
            <a:r>
              <a:rPr lang="en-US" altLang="ko-KR" dirty="0" smtClean="0"/>
              <a:t>3</a:t>
            </a:r>
            <a:r>
              <a:rPr lang="ko-KR" altLang="en-US" dirty="0" smtClean="0"/>
              <a:t>번 유형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변화된 방식으로 과거를 유지하는 사람 </a:t>
            </a:r>
            <a:br>
              <a:rPr lang="ko-KR" altLang="en-US" dirty="0" smtClean="0"/>
            </a:br>
            <a:r>
              <a:rPr lang="en-US" altLang="ko-KR" dirty="0" smtClean="0"/>
              <a:t>4</a:t>
            </a:r>
            <a:r>
              <a:rPr lang="ko-KR" altLang="en-US" dirty="0" smtClean="0"/>
              <a:t>번 유형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변화된 방식으로 변화를 추구하는 사람</a:t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自覺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샘의 자각</a:t>
            </a:r>
            <a:r>
              <a:rPr lang="en-US" altLang="ko-KR" dirty="0" smtClean="0"/>
              <a:t>(</a:t>
            </a:r>
            <a:r>
              <a:rPr lang="ko-KR" altLang="en-US" dirty="0" smtClean="0"/>
              <a:t>自覺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말 그대로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'</a:t>
            </a:r>
            <a:r>
              <a:rPr lang="ko-KR" altLang="en-US" dirty="0" smtClean="0"/>
              <a:t>스스로</a:t>
            </a:r>
            <a:r>
              <a:rPr lang="en-US" altLang="ko-KR" dirty="0" smtClean="0"/>
              <a:t>' </a:t>
            </a:r>
            <a:r>
              <a:rPr lang="ko-KR" altLang="en-US" dirty="0" smtClean="0"/>
              <a:t>깨닫는 것인데 </a:t>
            </a:r>
            <a:endParaRPr lang="en-US" altLang="ko-KR" dirty="0" smtClean="0"/>
          </a:p>
          <a:p>
            <a:r>
              <a:rPr lang="ko-KR" altLang="en-US" dirty="0" smtClean="0"/>
              <a:t>다른 사람의 깨달음을 외부에서 주입하려고 할 때에는 일어날 수가 없는 것이 당연하다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</a:p>
          <a:p>
            <a:r>
              <a:rPr lang="ko-KR" altLang="en-US" dirty="0" err="1" smtClean="0">
                <a:solidFill>
                  <a:srgbClr val="002060"/>
                </a:solidFill>
              </a:rPr>
              <a:t>로라</a:t>
            </a:r>
            <a:r>
              <a:rPr lang="ko-KR" altLang="en-US" dirty="0" err="1" smtClean="0"/>
              <a:t>도</a:t>
            </a:r>
            <a:r>
              <a:rPr lang="ko-KR" altLang="en-US" dirty="0" smtClean="0"/>
              <a:t> 스스로 깨닫기 전에는 </a:t>
            </a:r>
            <a:endParaRPr lang="en-US" altLang="ko-KR" dirty="0" smtClean="0"/>
          </a:p>
          <a:p>
            <a:r>
              <a:rPr lang="ko-KR" altLang="en-US" dirty="0" smtClean="0"/>
              <a:t>책임에 따른 행동이 일어날 수 없었다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결국 자각 자체가 되지 않는다면 </a:t>
            </a:r>
            <a:endParaRPr lang="en-US" altLang="ko-KR" dirty="0" smtClean="0"/>
          </a:p>
          <a:p>
            <a:r>
              <a:rPr lang="ko-KR" altLang="en-US" dirty="0" smtClean="0"/>
              <a:t>어떠한 진정한 변화도 경험하지 못하게 된다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보통 하게 되는 질문은 </a:t>
            </a:r>
            <a:r>
              <a:rPr lang="en-US" altLang="ko-KR" dirty="0" smtClean="0"/>
              <a:t>'</a:t>
            </a:r>
            <a:r>
              <a:rPr lang="ko-KR" altLang="en-US" dirty="0" smtClean="0"/>
              <a:t>변화에 성공할 가능성이 가장 높은 사람은 누구인가</a:t>
            </a:r>
            <a:r>
              <a:rPr lang="en-US" altLang="ko-KR" dirty="0" smtClean="0"/>
              <a:t>?'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답은 생각해 볼 것도 없이 </a:t>
            </a:r>
            <a:r>
              <a:rPr lang="en-US" altLang="ko-KR" dirty="0" smtClean="0"/>
              <a:t>4</a:t>
            </a:r>
            <a:r>
              <a:rPr lang="ko-KR" altLang="en-US" dirty="0" smtClean="0"/>
              <a:t>번 유형이다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좀 더 재미있는 질문은 이를 뒤집어 본 질문인데 </a:t>
            </a:r>
            <a:r>
              <a:rPr lang="en-US" altLang="ko-KR" dirty="0" smtClean="0"/>
              <a:t>'</a:t>
            </a:r>
            <a:r>
              <a:rPr lang="ko-KR" altLang="en-US" dirty="0" smtClean="0"/>
              <a:t>변화에 실패할 가능성이 가장 높은 사람은 누구인가</a:t>
            </a:r>
            <a:r>
              <a:rPr lang="en-US" altLang="ko-KR" dirty="0" smtClean="0"/>
              <a:t>?'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후자의 질문에 답을 하기 위해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가지 유형을 하나씩 따라가면서 성경에 나오는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새 부대와 새 술</a:t>
            </a:r>
            <a:r>
              <a:rPr lang="en-US" altLang="ko-KR" dirty="0" smtClean="0"/>
              <a:t>' </a:t>
            </a:r>
            <a:r>
              <a:rPr lang="ko-KR" altLang="en-US" dirty="0" smtClean="0"/>
              <a:t>비유를 사용해서 탐구를 해 보자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Q. </a:t>
            </a:r>
            <a:r>
              <a:rPr lang="ko-KR" altLang="en-US" dirty="0" smtClean="0"/>
              <a:t>변화에 실패할 가능성이 가장 높은 사람은 누구인가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</a:t>
            </a:r>
            <a:r>
              <a:rPr lang="ko-KR" altLang="en-US" dirty="0" smtClean="0"/>
              <a:t>번 과거의 방식으로 과거를 유지하는 사람</a:t>
            </a:r>
            <a:r>
              <a:rPr lang="en-US" altLang="ko-KR" dirty="0" smtClean="0"/>
              <a:t>: </a:t>
            </a:r>
            <a:r>
              <a:rPr lang="ko-KR" altLang="en-US" dirty="0" smtClean="0"/>
              <a:t>헌 부대에 </a:t>
            </a:r>
            <a:endParaRPr lang="en-US" altLang="ko-KR" dirty="0" smtClean="0"/>
          </a:p>
          <a:p>
            <a:r>
              <a:rPr lang="ko-KR" altLang="en-US" dirty="0" smtClean="0"/>
              <a:t>헌 술을 담는 사람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헌 부대가 터져서 헌 술을 쏟는다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</a:t>
            </a:r>
            <a:r>
              <a:rPr lang="ko-KR" altLang="en-US" dirty="0" smtClean="0"/>
              <a:t>번 과거의 방식으로 변화를 추구하는 사람</a:t>
            </a:r>
            <a:r>
              <a:rPr lang="en-US" altLang="ko-KR" dirty="0" smtClean="0"/>
              <a:t>: </a:t>
            </a:r>
            <a:r>
              <a:rPr lang="ko-KR" altLang="en-US" dirty="0" smtClean="0"/>
              <a:t>헌 부대에 </a:t>
            </a:r>
            <a:endParaRPr lang="en-US" altLang="ko-KR" dirty="0" smtClean="0"/>
          </a:p>
          <a:p>
            <a:r>
              <a:rPr lang="ko-KR" altLang="en-US" dirty="0" smtClean="0"/>
              <a:t>새 술을 담는 사람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헌 부대가 터져서 새 술을 쏟는다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</a:t>
            </a:r>
            <a:r>
              <a:rPr lang="ko-KR" altLang="en-US" dirty="0" smtClean="0"/>
              <a:t>번 변화된 방식으로 과거를 유지하는 사람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새 부대에 </a:t>
            </a:r>
            <a:endParaRPr lang="en-US" altLang="ko-KR" dirty="0" smtClean="0"/>
          </a:p>
          <a:p>
            <a:r>
              <a:rPr lang="ko-KR" altLang="en-US" dirty="0" smtClean="0"/>
              <a:t>헌 술을 담는 사람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새 부대 속에 헌 술이 계속 담겨있다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</a:t>
            </a:r>
            <a:r>
              <a:rPr lang="ko-KR" altLang="en-US" dirty="0" smtClean="0"/>
              <a:t>번 변화된 방식으로 변화를 추구하는 사람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새 부대에 </a:t>
            </a:r>
            <a:endParaRPr lang="en-US" altLang="ko-KR" dirty="0" smtClean="0"/>
          </a:p>
          <a:p>
            <a:r>
              <a:rPr lang="ko-KR" altLang="en-US" dirty="0" smtClean="0"/>
              <a:t>새 술을 담는 사람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새 부대 속에 새 술이 계속 담겨있다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번</a:t>
            </a:r>
            <a:r>
              <a:rPr lang="en-US" altLang="ko-KR" dirty="0" smtClean="0"/>
              <a:t>, 2</a:t>
            </a:r>
            <a:r>
              <a:rPr lang="ko-KR" altLang="en-US" dirty="0" smtClean="0"/>
              <a:t>번 유형의 사람은 과거를 유지하려는 </a:t>
            </a:r>
            <a:endParaRPr lang="en-US" altLang="ko-KR" dirty="0" smtClean="0"/>
          </a:p>
          <a:p>
            <a:r>
              <a:rPr lang="ko-KR" altLang="en-US" dirty="0" smtClean="0"/>
              <a:t>시도나 변화를 추구하려는 시도 모두 실패하게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성공하기 어려운 과거의 방식을 사용하고 있기 때문이다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방식도 의미가 없어졌고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지키려던 과거도 부서졌다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부대로 터지고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술도 쏟았기 때문에 완전히 </a:t>
            </a:r>
            <a:endParaRPr lang="en-US" altLang="ko-KR" dirty="0" smtClean="0"/>
          </a:p>
          <a:p>
            <a:r>
              <a:rPr lang="ko-KR" altLang="en-US" dirty="0" smtClean="0"/>
              <a:t>바닥에서 새로운 출발을 할 수 있게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한 마디로 </a:t>
            </a:r>
            <a:r>
              <a:rPr lang="en-US" altLang="ko-KR" dirty="0" smtClean="0"/>
              <a:t>'</a:t>
            </a:r>
            <a:r>
              <a:rPr lang="ko-KR" altLang="en-US" dirty="0" smtClean="0"/>
              <a:t>바닥을 치는 경험</a:t>
            </a:r>
            <a:r>
              <a:rPr lang="en-US" altLang="ko-KR" dirty="0" smtClean="0"/>
              <a:t>'</a:t>
            </a:r>
            <a:r>
              <a:rPr lang="ko-KR" altLang="en-US" dirty="0" smtClean="0"/>
              <a:t>을 하게 되는데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이런 사람들이 오히려 </a:t>
            </a:r>
            <a:r>
              <a:rPr lang="en-US" altLang="ko-KR" dirty="0" smtClean="0"/>
              <a:t>4</a:t>
            </a:r>
            <a:r>
              <a:rPr lang="ko-KR" altLang="en-US" dirty="0" smtClean="0"/>
              <a:t>번 유형의 사람으로 </a:t>
            </a:r>
            <a:endParaRPr lang="en-US" altLang="ko-KR" dirty="0" smtClean="0"/>
          </a:p>
          <a:p>
            <a:r>
              <a:rPr lang="ko-KR" altLang="en-US" dirty="0" smtClean="0"/>
              <a:t>달라질 가능성이 높다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지켜야 할 어떤 것도 없기 때문에 </a:t>
            </a:r>
            <a:endParaRPr lang="en-US" altLang="ko-KR" dirty="0" smtClean="0"/>
          </a:p>
          <a:p>
            <a:r>
              <a:rPr lang="ko-KR" altLang="en-US" dirty="0" smtClean="0"/>
              <a:t>본질적인 변화로 과감히 갈 수 있게 되기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변화에 실패할 가능성이 높은 사람은 </a:t>
            </a:r>
            <a:endParaRPr lang="en-US" altLang="ko-KR" dirty="0" smtClean="0"/>
          </a:p>
          <a:p>
            <a:r>
              <a:rPr lang="ko-KR" altLang="en-US" dirty="0" smtClean="0"/>
              <a:t>과거를 여전히 </a:t>
            </a:r>
            <a:endParaRPr lang="en-US" altLang="ko-KR" dirty="0" smtClean="0"/>
          </a:p>
          <a:p>
            <a:r>
              <a:rPr lang="ko-KR" altLang="en-US" dirty="0" smtClean="0"/>
              <a:t>잘 유지하고 있는 사람이다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비유로 보자면 </a:t>
            </a:r>
            <a:endParaRPr lang="en-US" altLang="ko-KR" dirty="0" smtClean="0"/>
          </a:p>
          <a:p>
            <a:r>
              <a:rPr lang="ko-KR" altLang="en-US" dirty="0" smtClean="0"/>
              <a:t>헌 술을 잘 보관하고 있는 사람이다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사람이 누구인가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바로 </a:t>
            </a:r>
            <a:r>
              <a:rPr lang="en-US" altLang="ko-KR" dirty="0" smtClean="0"/>
              <a:t>3</a:t>
            </a:r>
            <a:r>
              <a:rPr lang="ko-KR" altLang="en-US" dirty="0" smtClean="0"/>
              <a:t>번 유형의 사람이다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3</a:t>
            </a:r>
            <a:r>
              <a:rPr lang="ko-KR" altLang="en-US" dirty="0" smtClean="0"/>
              <a:t>번 유형의 사람은 </a:t>
            </a:r>
            <a:endParaRPr lang="en-US" altLang="ko-KR" dirty="0" smtClean="0"/>
          </a:p>
          <a:p>
            <a:r>
              <a:rPr lang="ko-KR" altLang="en-US" dirty="0" smtClean="0"/>
              <a:t>과거를 유지하려는 시도가 </a:t>
            </a:r>
            <a:endParaRPr lang="en-US" altLang="ko-KR" dirty="0" smtClean="0"/>
          </a:p>
          <a:p>
            <a:r>
              <a:rPr lang="ko-KR" altLang="en-US" dirty="0" smtClean="0"/>
              <a:t>훌륭히 성공할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변화된 방식을 사용했기 때문에 </a:t>
            </a:r>
            <a:endParaRPr lang="en-US" altLang="ko-KR" dirty="0" smtClean="0"/>
          </a:p>
          <a:p>
            <a:r>
              <a:rPr lang="ko-KR" altLang="en-US" dirty="0" smtClean="0"/>
              <a:t>자신이 변화 가운데 있다고 착각하면서 </a:t>
            </a:r>
            <a:endParaRPr lang="en-US" altLang="ko-KR" dirty="0" smtClean="0"/>
          </a:p>
          <a:p>
            <a:r>
              <a:rPr lang="ko-KR" altLang="en-US" dirty="0" smtClean="0"/>
              <a:t>여전히 과거를 잘 유지하고 있는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부대도 터지지 않았고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술도 그대로 가지고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아무 것도 잃은 것이 없어서 </a:t>
            </a:r>
            <a:endParaRPr lang="en-US" altLang="ko-KR" dirty="0" smtClean="0"/>
          </a:p>
          <a:p>
            <a:r>
              <a:rPr lang="ko-KR" altLang="en-US" dirty="0" smtClean="0"/>
              <a:t>새로운 출발을 할 필요성을 못 느끼게 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바닥을 치는 경험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이라는 것을 하지 </a:t>
            </a:r>
            <a:endParaRPr lang="en-US" altLang="ko-KR" dirty="0" smtClean="0"/>
          </a:p>
          <a:p>
            <a:r>
              <a:rPr lang="ko-KR" altLang="en-US" dirty="0" smtClean="0"/>
              <a:t>못하게 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결국 </a:t>
            </a:r>
            <a:r>
              <a:rPr lang="en-US" altLang="ko-KR" dirty="0" smtClean="0"/>
              <a:t>4</a:t>
            </a:r>
            <a:r>
              <a:rPr lang="ko-KR" altLang="en-US" dirty="0" smtClean="0"/>
              <a:t>번 유형의 사람으로 </a:t>
            </a:r>
            <a:endParaRPr lang="en-US" altLang="ko-KR" dirty="0" smtClean="0"/>
          </a:p>
          <a:p>
            <a:r>
              <a:rPr lang="ko-KR" altLang="en-US" dirty="0" smtClean="0"/>
              <a:t>달라질 가능성이 매우 희박하다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변화를 희망하는 사람이라면 자신이 변화된 방식을 사용하고 있는지 묻기 전에 </a:t>
            </a:r>
            <a:endParaRPr lang="en-US" altLang="ko-KR" dirty="0" smtClean="0"/>
          </a:p>
          <a:p>
            <a:r>
              <a:rPr lang="ko-KR" altLang="en-US" dirty="0" smtClean="0"/>
              <a:t>반드시 해야 할 질문이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나는 무엇을 유지하려고 하는가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그것을 더 잘 유지하기 위해 </a:t>
            </a:r>
            <a:endParaRPr lang="en-US" altLang="ko-KR" b="1" dirty="0" smtClean="0"/>
          </a:p>
          <a:p>
            <a:r>
              <a:rPr lang="en-US" altLang="ko-KR" b="1" dirty="0" smtClean="0"/>
              <a:t>     </a:t>
            </a:r>
            <a:r>
              <a:rPr lang="ko-KR" altLang="en-US" b="1" dirty="0" smtClean="0"/>
              <a:t>변화된 방식을 사용하고 있는가</a:t>
            </a:r>
            <a:r>
              <a:rPr lang="en-US" altLang="ko-KR" b="1" dirty="0" smtClean="0"/>
              <a:t>?   </a:t>
            </a:r>
          </a:p>
          <a:p>
            <a:r>
              <a:rPr lang="en-US" altLang="ko-KR" b="1" dirty="0" smtClean="0"/>
              <a:t> </a:t>
            </a:r>
            <a:br>
              <a:rPr lang="en-US" altLang="ko-KR" b="1" dirty="0" smtClean="0"/>
            </a:b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b="1" dirty="0" smtClean="0"/>
          </a:p>
          <a:p>
            <a:r>
              <a:rPr lang="ko-KR" altLang="en-US" b="1" dirty="0" smtClean="0"/>
              <a:t>여기에 대해 정직한 대답을 함과 동시에 </a:t>
            </a:r>
            <a:endParaRPr lang="en-US" altLang="ko-KR" b="1" dirty="0" smtClean="0"/>
          </a:p>
          <a:p>
            <a:r>
              <a:rPr lang="ko-KR" altLang="en-US" b="1" dirty="0" smtClean="0"/>
              <a:t>그 현실을 그대로 직시해야 한다</a:t>
            </a:r>
            <a:r>
              <a:rPr lang="en-US" altLang="ko-KR" b="1" dirty="0" smtClean="0"/>
              <a:t>.  </a:t>
            </a:r>
          </a:p>
          <a:p>
            <a:r>
              <a:rPr lang="ko-KR" altLang="en-US" b="1" dirty="0" smtClean="0"/>
              <a:t>두 가지 질문에 모두 </a:t>
            </a:r>
            <a:endParaRPr lang="en-US" altLang="ko-KR" b="1" dirty="0" smtClean="0"/>
          </a:p>
          <a:p>
            <a:r>
              <a:rPr lang="en-US" altLang="ko-KR" b="1" dirty="0" smtClean="0"/>
              <a:t>Yes</a:t>
            </a:r>
            <a:r>
              <a:rPr lang="ko-KR" altLang="en-US" b="1" dirty="0" smtClean="0"/>
              <a:t>라는 대답이 나온 사람은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번 유형의 사람이다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자신이 사용하고 있는 변화된 방식이 </a:t>
            </a:r>
            <a:endParaRPr lang="en-US" altLang="ko-KR" b="1" dirty="0" smtClean="0"/>
          </a:p>
          <a:p>
            <a:r>
              <a:rPr lang="ko-KR" altLang="en-US" b="1" dirty="0" smtClean="0"/>
              <a:t>오히려 자신의 변화를 가로막고 있다는 것을 </a:t>
            </a:r>
            <a:endParaRPr lang="en-US" altLang="ko-KR" b="1" dirty="0" smtClean="0"/>
          </a:p>
          <a:p>
            <a:r>
              <a:rPr lang="ko-KR" altLang="en-US" b="1" dirty="0" smtClean="0"/>
              <a:t>눈치챌 수 있어야 한다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내가 변화된 방식을 사용해서라도 </a:t>
            </a:r>
            <a:endParaRPr lang="en-US" altLang="ko-KR" b="1" dirty="0" smtClean="0"/>
          </a:p>
          <a:p>
            <a:r>
              <a:rPr lang="ko-KR" altLang="en-US" b="1" dirty="0" smtClean="0"/>
              <a:t>유지하려고 하는 과거의 모습들은 </a:t>
            </a:r>
            <a:endParaRPr lang="en-US" altLang="ko-KR" b="1" dirty="0" smtClean="0"/>
          </a:p>
          <a:p>
            <a:r>
              <a:rPr lang="ko-KR" altLang="en-US" b="1" dirty="0" smtClean="0"/>
              <a:t>내면에 깊게 스며들어 있는 에고의 모습들이다</a:t>
            </a:r>
            <a:r>
              <a:rPr lang="en-US" altLang="ko-KR" b="1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에고는 신제품을 좋아한다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그것이 자신을 더 </a:t>
            </a:r>
            <a:endParaRPr lang="en-US" altLang="ko-KR" dirty="0" smtClean="0"/>
          </a:p>
          <a:p>
            <a:r>
              <a:rPr lang="ko-KR" altLang="en-US" dirty="0" smtClean="0"/>
              <a:t>잘 지켜줄 수 있을 것이라는 것을 </a:t>
            </a:r>
            <a:endParaRPr lang="en-US" altLang="ko-KR" dirty="0" smtClean="0"/>
          </a:p>
          <a:p>
            <a:r>
              <a:rPr lang="ko-KR" altLang="en-US" dirty="0" smtClean="0"/>
              <a:t>눈치챘기 때문이다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지켜야 할 것을 그냥 놓는 순간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에고도 신제품을 포기하게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사용할 대상이 사라졌기 때문이다</a:t>
            </a:r>
            <a:endParaRPr lang="ko-KR" altLang="en-US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 action="ppaction://hlinkfile"/>
              </a:rPr>
              <a:t>[</a:t>
            </a:r>
            <a:r>
              <a:rPr lang="ko-KR" altLang="en-US" b="1" dirty="0" smtClean="0">
                <a:hlinkClick r:id="rId2" action="ppaction://hlinkfile"/>
              </a:rPr>
              <a:t>좋은 질문을 넘어 위대한 질문으로 </a:t>
            </a:r>
            <a:r>
              <a:rPr lang="en-US" altLang="ko-KR" b="1" dirty="0" smtClean="0">
                <a:hlinkClick r:id="rId2" action="ppaction://hlinkfile"/>
              </a:rPr>
              <a:t>- 1</a:t>
            </a:r>
            <a:r>
              <a:rPr lang="ko-KR" altLang="en-US" b="1" dirty="0" smtClean="0">
                <a:hlinkClick r:id="rId2" action="ppaction://hlinkfile"/>
              </a:rPr>
              <a:t>편</a:t>
            </a:r>
            <a:r>
              <a:rPr lang="en-US" altLang="ko-KR" b="1" dirty="0" smtClean="0">
                <a:hlinkClick r:id="rId2" action="ppaction://hlinkfile"/>
              </a:rPr>
              <a:t>] </a:t>
            </a:r>
            <a:r>
              <a:rPr lang="ko-KR" altLang="en-US" b="1" dirty="0" smtClean="0">
                <a:hlinkClick r:id="rId2" action="ppaction://hlinkfile"/>
              </a:rPr>
              <a:t>진짜 내가 원하는 것은 무엇인가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en-US" altLang="ko-KR" b="1" dirty="0" smtClean="0"/>
              <a:t>Good Question</a:t>
            </a:r>
            <a:br>
              <a:rPr lang="en-US" altLang="ko-KR" b="1" dirty="0" smtClean="0"/>
            </a:br>
            <a:r>
              <a:rPr lang="ko-KR" altLang="en-US" b="1" dirty="0" smtClean="0"/>
              <a:t>내가 진짜 원하는 것은 무엇인가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endParaRPr lang="en-US" altLang="ko-KR" b="1" dirty="0" smtClean="0"/>
          </a:p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Great Question</a:t>
            </a:r>
            <a:br>
              <a:rPr lang="en-US" altLang="ko-KR" b="1" dirty="0" smtClean="0"/>
            </a:br>
            <a:r>
              <a:rPr lang="ko-KR" altLang="en-US" b="1" dirty="0" smtClean="0"/>
              <a:t>진짜 내가 원하는 것은 무엇인가</a:t>
            </a:r>
            <a:r>
              <a:rPr lang="en-US" altLang="ko-KR" b="1" dirty="0" smtClean="0"/>
              <a:t>?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모든 위대한 질문을 하기에 앞서 가져야 할 </a:t>
            </a:r>
            <a:endParaRPr lang="en-US" altLang="ko-KR" dirty="0" smtClean="0"/>
          </a:p>
          <a:p>
            <a:r>
              <a:rPr lang="ko-KR" altLang="en-US" dirty="0" smtClean="0"/>
              <a:t>질문이 바로 나 자신에 대한 질문이다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사람들은 자기 자신에 대해 묻기 전에 </a:t>
            </a:r>
            <a:endParaRPr lang="en-US" altLang="ko-KR" dirty="0" smtClean="0"/>
          </a:p>
          <a:p>
            <a:r>
              <a:rPr lang="ko-KR" altLang="en-US" dirty="0" smtClean="0"/>
              <a:t>섣불리 자신의 행동이나 자신의 소유에 대한 것을 묻는다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그리고 그것을 바탕으로 자신이 원하는 것이 </a:t>
            </a:r>
            <a:endParaRPr lang="en-US" altLang="ko-KR" dirty="0" smtClean="0"/>
          </a:p>
          <a:p>
            <a:r>
              <a:rPr lang="ko-KR" altLang="en-US" dirty="0" smtClean="0"/>
              <a:t>무엇인지를 묻는다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이런 경우 대개 사람들의 반응은 </a:t>
            </a:r>
            <a:endParaRPr lang="en-US" altLang="ko-KR" dirty="0" smtClean="0"/>
          </a:p>
          <a:p>
            <a:r>
              <a:rPr lang="ko-KR" altLang="en-US" dirty="0" smtClean="0"/>
              <a:t>‘내가 원하는 것이 무엇인지 잘 모르겠다’는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원하는 것 같은 느낌이 들어서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생각이 들어서 그것을 선택하고 시도해 보지만 </a:t>
            </a:r>
            <a:endParaRPr lang="en-US" altLang="ko-KR" dirty="0" smtClean="0"/>
          </a:p>
          <a:p>
            <a:r>
              <a:rPr lang="ko-KR" altLang="en-US" dirty="0" smtClean="0"/>
              <a:t>예상했던 것과 다르게 만족이 없다는 것을 알고서 </a:t>
            </a:r>
            <a:endParaRPr lang="en-US" altLang="ko-KR" dirty="0" smtClean="0"/>
          </a:p>
          <a:p>
            <a:r>
              <a:rPr lang="ko-KR" altLang="en-US" dirty="0" smtClean="0"/>
              <a:t>허탈해 하게 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진정한 책임을 </a:t>
            </a:r>
            <a:r>
              <a:rPr lang="ko-KR" altLang="en-US" dirty="0" err="1" smtClean="0"/>
              <a:t>지게하는</a:t>
            </a:r>
            <a:r>
              <a:rPr lang="ko-KR" altLang="en-US" dirty="0" smtClean="0"/>
              <a:t> 길은 </a:t>
            </a:r>
            <a:endParaRPr lang="en-US" altLang="ko-KR" dirty="0" smtClean="0"/>
          </a:p>
          <a:p>
            <a:r>
              <a:rPr lang="ko-KR" altLang="en-US" dirty="0" smtClean="0"/>
              <a:t>진정한 자각을 할 수 있도록 돕는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스스로 깨닫게 하는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자각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 일어나게 </a:t>
            </a:r>
            <a:endParaRPr lang="en-US" altLang="ko-KR" dirty="0" smtClean="0"/>
          </a:p>
          <a:p>
            <a:r>
              <a:rPr lang="ko-KR" altLang="en-US" dirty="0" smtClean="0"/>
              <a:t>되기만 하면 책임은 당연히 지게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해일을 보고 대피하지 않을 사람이 </a:t>
            </a:r>
            <a:endParaRPr lang="en-US" altLang="ko-KR" dirty="0" smtClean="0"/>
          </a:p>
          <a:p>
            <a:r>
              <a:rPr lang="ko-KR" altLang="en-US" dirty="0" smtClean="0"/>
              <a:t>어디 있겠는가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자각 이후의 책임은 </a:t>
            </a:r>
            <a:r>
              <a:rPr lang="en-US" altLang="ko-KR" dirty="0" smtClean="0"/>
              <a:t>'</a:t>
            </a:r>
            <a:r>
              <a:rPr lang="ko-KR" altLang="en-US" dirty="0" smtClean="0"/>
              <a:t>어떻게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대한 </a:t>
            </a:r>
            <a:endParaRPr lang="en-US" altLang="ko-KR" dirty="0" smtClean="0"/>
          </a:p>
          <a:p>
            <a:r>
              <a:rPr lang="ko-KR" altLang="en-US" dirty="0" smtClean="0"/>
              <a:t>부분만 명확하게 하면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그렇기 때문에 무엇보다도 자각이 중요하다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문제는 질문에 대한 답이 잘못되었다고 생각하고 </a:t>
            </a:r>
            <a:endParaRPr lang="en-US" altLang="ko-KR" dirty="0" smtClean="0"/>
          </a:p>
          <a:p>
            <a:r>
              <a:rPr lang="ko-KR" altLang="en-US" dirty="0" err="1" smtClean="0"/>
              <a:t>또다른</a:t>
            </a:r>
            <a:r>
              <a:rPr lang="ko-KR" altLang="en-US" dirty="0" smtClean="0"/>
              <a:t> 답을 찾으려고 하는 것 자체에 있다</a:t>
            </a:r>
            <a:r>
              <a:rPr lang="en-US" altLang="ko-KR" dirty="0" smtClean="0"/>
              <a:t>. </a:t>
            </a:r>
          </a:p>
          <a:p>
            <a:r>
              <a:rPr lang="ko-KR" altLang="en-US" b="1" dirty="0" smtClean="0"/>
              <a:t>답이 문제가 아니라 바로 잘못된 질문이 문제였던 것이다</a:t>
            </a:r>
            <a:r>
              <a:rPr lang="en-US" altLang="ko-KR" b="1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내가 무엇을 원하는가를 제대로 알려면 ‘원함’에 </a:t>
            </a:r>
            <a:endParaRPr lang="en-US" altLang="ko-KR" dirty="0" smtClean="0"/>
          </a:p>
          <a:p>
            <a:r>
              <a:rPr lang="ko-KR" altLang="en-US" dirty="0" smtClean="0"/>
              <a:t>초점을 맞추지 말고 ‘나’에 초점을 맞춰야 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'</a:t>
            </a:r>
            <a:r>
              <a:rPr lang="ko-KR" altLang="en-US" dirty="0" smtClean="0"/>
              <a:t>진짜 나</a:t>
            </a:r>
            <a:r>
              <a:rPr lang="en-US" altLang="ko-KR" dirty="0" smtClean="0"/>
              <a:t>'</a:t>
            </a:r>
            <a:r>
              <a:rPr lang="ko-KR" altLang="en-US" dirty="0" smtClean="0"/>
              <a:t>를 모른다면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모르는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나</a:t>
            </a:r>
            <a:r>
              <a:rPr lang="en-US" altLang="ko-KR" dirty="0" smtClean="0"/>
              <a:t>'</a:t>
            </a:r>
            <a:r>
              <a:rPr lang="ko-KR" altLang="en-US" dirty="0" smtClean="0"/>
              <a:t>가 </a:t>
            </a:r>
            <a:endParaRPr lang="en-US" altLang="ko-KR" dirty="0" smtClean="0"/>
          </a:p>
          <a:p>
            <a:r>
              <a:rPr lang="ko-KR" altLang="en-US" dirty="0" smtClean="0"/>
              <a:t>무엇을 진짜로 원한들 그게 무슨 의미가 있을까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본질적으로 중요한 것을 바로 알지 못하면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다음에 따라오는 모든 앎은 </a:t>
            </a:r>
            <a:endParaRPr lang="en-US" altLang="ko-KR" dirty="0" smtClean="0"/>
          </a:p>
          <a:p>
            <a:r>
              <a:rPr lang="ko-KR" altLang="en-US" dirty="0" smtClean="0"/>
              <a:t>잘못된 기초 위에 세워지는 사상누각이 되고 만다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r>
              <a:rPr lang="ko-KR" altLang="en-US" dirty="0" smtClean="0"/>
              <a:t>어떻게 하면 진짜 나에 대해서 알 수 있을까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좋은 질문을 넘어 위대한 질문을 통해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r>
              <a:rPr lang="ko-KR" altLang="en-US" b="1" dirty="0" smtClean="0"/>
              <a:t>‘내가 원하는 것’을 찾는 여행이 아닌 </a:t>
            </a:r>
            <a:endParaRPr lang="en-US" altLang="ko-KR" b="1" dirty="0" smtClean="0"/>
          </a:p>
          <a:p>
            <a:r>
              <a:rPr lang="ko-KR" altLang="en-US" b="1" dirty="0" smtClean="0"/>
              <a:t>‘나’</a:t>
            </a:r>
            <a:r>
              <a:rPr lang="ko-KR" altLang="en-US" b="1" dirty="0" err="1" smtClean="0"/>
              <a:t>를</a:t>
            </a:r>
            <a:r>
              <a:rPr lang="ko-KR" altLang="en-US" b="1" dirty="0" smtClean="0"/>
              <a:t> 찾는 여행을 먼저 떠나라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어떻게 하면 </a:t>
            </a:r>
            <a:endParaRPr lang="en-US" altLang="ko-KR" dirty="0" smtClean="0"/>
          </a:p>
          <a:p>
            <a:r>
              <a:rPr lang="ko-KR" altLang="en-US" dirty="0" smtClean="0"/>
              <a:t>진짜 나에 대해서 알 수 있을까</a:t>
            </a:r>
            <a:r>
              <a:rPr lang="en-US" altLang="ko-KR" dirty="0" smtClean="0"/>
              <a:t>?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좋은 질문을 넘어 </a:t>
            </a:r>
            <a:endParaRPr lang="en-US" altLang="ko-KR" dirty="0" smtClean="0"/>
          </a:p>
          <a:p>
            <a:r>
              <a:rPr lang="ko-KR" altLang="en-US" dirty="0" smtClean="0"/>
              <a:t>위대한 질문을 통해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r>
              <a:rPr lang="ko-KR" altLang="en-US" b="1" dirty="0" smtClean="0"/>
              <a:t>‘내가 원하는 것’을 찾는 </a:t>
            </a:r>
            <a:endParaRPr lang="en-US" altLang="ko-KR" b="1" dirty="0" smtClean="0"/>
          </a:p>
          <a:p>
            <a:r>
              <a:rPr lang="ko-KR" altLang="en-US" b="1" dirty="0" smtClean="0"/>
              <a:t>      여행이 아닌 </a:t>
            </a:r>
            <a:endParaRPr lang="en-US" altLang="ko-KR" b="1" dirty="0" smtClean="0"/>
          </a:p>
          <a:p>
            <a:r>
              <a:rPr lang="ko-KR" altLang="en-US" b="1" dirty="0" smtClean="0"/>
              <a:t>‘나’</a:t>
            </a:r>
            <a:r>
              <a:rPr lang="ko-KR" altLang="en-US" b="1" dirty="0" err="1" smtClean="0"/>
              <a:t>를</a:t>
            </a:r>
            <a:r>
              <a:rPr lang="ko-KR" altLang="en-US" b="1" dirty="0" smtClean="0"/>
              <a:t> 찾는 여행을 먼저 떠나라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b="1" dirty="0" smtClean="0"/>
              <a:t>Integral Question</a:t>
            </a:r>
            <a:br>
              <a:rPr lang="en-US" altLang="ko-KR" b="1" dirty="0" smtClean="0"/>
            </a:br>
            <a:r>
              <a:rPr lang="en-US" altLang="ko-KR" dirty="0" smtClean="0"/>
              <a:t>I (</a:t>
            </a:r>
            <a:r>
              <a:rPr lang="ko-KR" altLang="en-US" dirty="0" smtClean="0"/>
              <a:t>개인의 내면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마음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의식</a:t>
            </a:r>
            <a:r>
              <a:rPr lang="en-US" altLang="ko-KR" dirty="0" smtClean="0"/>
              <a:t>) 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진짜 내가 원하는 것을 알기 위해 가져야 할 의식의 변화는 무엇인가</a:t>
            </a:r>
            <a:r>
              <a:rPr lang="en-US" altLang="ko-KR" b="1" dirty="0" smtClean="0"/>
              <a:t>? 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It (</a:t>
            </a:r>
            <a:r>
              <a:rPr lang="ko-KR" altLang="en-US" dirty="0" smtClean="0"/>
              <a:t>개인의 외면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지식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몸</a:t>
            </a:r>
            <a:r>
              <a:rPr lang="en-US" altLang="ko-KR" dirty="0" smtClean="0"/>
              <a:t>) 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진짜 내가 원하는 것을 알기 위해 필요한 지식은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We(</a:t>
            </a:r>
            <a:r>
              <a:rPr lang="ko-KR" altLang="en-US" dirty="0" smtClean="0"/>
              <a:t>공동체의 내면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네트워크</a:t>
            </a:r>
            <a:r>
              <a:rPr lang="en-US" altLang="ko-KR" dirty="0" smtClean="0"/>
              <a:t>)  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진짜 내가 원하는 것을 알기 위해 맺어야 할 새로운 네트워크는 무엇인가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dirty="0" smtClean="0"/>
              <a:t>Its(</a:t>
            </a:r>
            <a:r>
              <a:rPr lang="ko-KR" altLang="en-US" dirty="0" smtClean="0"/>
              <a:t>공동체의 외면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환경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시스템</a:t>
            </a:r>
            <a:r>
              <a:rPr lang="en-US" altLang="ko-KR" dirty="0" smtClean="0"/>
              <a:t>)  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진짜 내가 원하는 것을 알기 위해 만들어야 할 새로운 시스템은 무엇인가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</a:p>
          <a:p>
            <a:r>
              <a:rPr lang="ko-KR" altLang="en-US" b="1" dirty="0" smtClean="0"/>
              <a:t> </a:t>
            </a:r>
            <a:endParaRPr lang="ko-KR" altLang="en-US" dirty="0" smtClean="0"/>
          </a:p>
          <a:p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“원하는 대상보다 훨씬 중요한 것은 그것을 원하는 주체다</a:t>
            </a:r>
            <a:r>
              <a:rPr lang="en-US" altLang="ko-KR" b="1" dirty="0" smtClean="0"/>
              <a:t>. ”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en-US" altLang="ko-KR" b="1" dirty="0" smtClean="0"/>
          </a:p>
          <a:p>
            <a:r>
              <a:rPr lang="en-US" altLang="ko-KR" b="1" dirty="0" smtClean="0"/>
              <a:t>- </a:t>
            </a:r>
            <a:r>
              <a:rPr lang="ko-KR" altLang="en-US" b="1" dirty="0" smtClean="0"/>
              <a:t>코치 </a:t>
            </a:r>
            <a:r>
              <a:rPr lang="ko-KR" altLang="en-US" b="1" dirty="0" err="1" smtClean="0"/>
              <a:t>다니엘심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 action="ppaction://hlinkfile"/>
              </a:rPr>
              <a:t>[</a:t>
            </a:r>
            <a:r>
              <a:rPr lang="ko-KR" altLang="en-US" b="1" dirty="0" smtClean="0">
                <a:hlinkClick r:id="rId2" action="ppaction://hlinkfile"/>
              </a:rPr>
              <a:t>좋은 질문을 넘어 위대한 질문으로 </a:t>
            </a:r>
            <a:r>
              <a:rPr lang="en-US" altLang="ko-KR" b="1" dirty="0" smtClean="0">
                <a:hlinkClick r:id="rId2" action="ppaction://hlinkfile"/>
              </a:rPr>
              <a:t>- 2</a:t>
            </a:r>
            <a:r>
              <a:rPr lang="ko-KR" altLang="en-US" b="1" dirty="0" smtClean="0">
                <a:hlinkClick r:id="rId2" action="ppaction://hlinkfile"/>
              </a:rPr>
              <a:t>편</a:t>
            </a:r>
            <a:r>
              <a:rPr lang="en-US" altLang="ko-KR" b="1" dirty="0" smtClean="0">
                <a:hlinkClick r:id="rId2" action="ppaction://hlinkfile"/>
              </a:rPr>
              <a:t>] </a:t>
            </a:r>
            <a:r>
              <a:rPr lang="ko-KR" altLang="en-US" b="1" dirty="0" smtClean="0">
                <a:hlinkClick r:id="rId2" action="ppaction://hlinkfile"/>
              </a:rPr>
              <a:t>지금 나의 관심은 어디에 사용되고 있는가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Good Question</a:t>
            </a:r>
            <a:br>
              <a:rPr lang="en-US" altLang="ko-KR" b="1" dirty="0" smtClean="0"/>
            </a:br>
            <a:r>
              <a:rPr lang="ko-KR" altLang="en-US" b="1" dirty="0" smtClean="0"/>
              <a:t>지금 나의 시간은 </a:t>
            </a:r>
            <a:endParaRPr lang="en-US" altLang="ko-KR" b="1" dirty="0" smtClean="0"/>
          </a:p>
          <a:p>
            <a:r>
              <a:rPr lang="ko-KR" altLang="en-US" b="1" dirty="0" smtClean="0"/>
              <a:t>어디에 사용되고 있는가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Great Question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>지금 나의 관심은 </a:t>
            </a:r>
            <a:endParaRPr lang="en-US" altLang="ko-KR" b="1" dirty="0" smtClean="0"/>
          </a:p>
          <a:p>
            <a:r>
              <a:rPr lang="ko-KR" altLang="en-US" b="1" dirty="0" smtClean="0"/>
              <a:t>어디에 사용되고 있는가</a:t>
            </a:r>
            <a:r>
              <a:rPr lang="en-US" altLang="ko-KR" b="1" dirty="0" smtClean="0"/>
              <a:t>?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2011</a:t>
            </a:r>
            <a:r>
              <a:rPr lang="ko-KR" altLang="en-US" dirty="0" smtClean="0"/>
              <a:t>년 새해가 시작됐다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새해라는 개념 자체도 누군가 선을 그어서 만든 것이기 때문에 </a:t>
            </a:r>
            <a:endParaRPr lang="en-US" altLang="ko-KR" dirty="0" smtClean="0"/>
          </a:p>
          <a:p>
            <a:r>
              <a:rPr lang="ko-KR" altLang="en-US" dirty="0" smtClean="0"/>
              <a:t>상징에 불과하지만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사람들은 이 상징을 이용해서 </a:t>
            </a:r>
            <a:endParaRPr lang="en-US" altLang="ko-KR" dirty="0" smtClean="0"/>
          </a:p>
          <a:p>
            <a:r>
              <a:rPr lang="ko-KR" altLang="en-US" dirty="0" err="1" smtClean="0"/>
              <a:t>그동안</a:t>
            </a:r>
            <a:r>
              <a:rPr lang="ko-KR" altLang="en-US" dirty="0" smtClean="0"/>
              <a:t> 부족하다고 느꼈던 것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실패했다고 느꼈던 것들을 초기화하고 새로운 출발을 하려고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종이 달력이건 마음 속의 달력이건 </a:t>
            </a:r>
            <a:endParaRPr lang="en-US" altLang="ko-KR" dirty="0" smtClean="0"/>
          </a:p>
          <a:p>
            <a:r>
              <a:rPr lang="en-US" altLang="ko-KR" dirty="0" smtClean="0"/>
              <a:t>2010</a:t>
            </a:r>
            <a:r>
              <a:rPr lang="ko-KR" altLang="en-US" dirty="0" smtClean="0"/>
              <a:t>년 달력을 버리고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2011</a:t>
            </a:r>
            <a:r>
              <a:rPr lang="ko-KR" altLang="en-US" dirty="0" smtClean="0"/>
              <a:t>년 깨끗한 달력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어떤 후회나 실패도 기록되어 있지 않아서 깨끗한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펼치면서 깨끗한 새출발을 다짐한다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이런 마음은 연초에 많이 열리는 새해 설계 </a:t>
            </a:r>
            <a:r>
              <a:rPr lang="ko-KR" altLang="en-US" dirty="0" err="1" smtClean="0"/>
              <a:t>워크샵이나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시간 관리 </a:t>
            </a:r>
            <a:r>
              <a:rPr lang="ko-KR" altLang="en-US" dirty="0" err="1" smtClean="0"/>
              <a:t>워크샵에</a:t>
            </a:r>
            <a:r>
              <a:rPr lang="ko-KR" altLang="en-US" dirty="0" smtClean="0"/>
              <a:t> 참가하는 사람들의 표정과 목소리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마음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이야기를 통해서 생생하게 읽을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   </a:t>
            </a:r>
            <a:endParaRPr lang="ko-KR" altLang="en-US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이 때 기본 공식처럼 스스로에게 던지는 질문이 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'</a:t>
            </a:r>
            <a:r>
              <a:rPr lang="ko-KR" altLang="en-US" dirty="0" smtClean="0"/>
              <a:t>어떻게 하면 시간관리를 잘 할 수 있을까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그래서 작년처럼 시간 낭비를 하지 않고 </a:t>
            </a:r>
            <a:endParaRPr lang="en-US" altLang="ko-KR" dirty="0" smtClean="0"/>
          </a:p>
          <a:p>
            <a:r>
              <a:rPr lang="ko-KR" altLang="en-US" dirty="0" smtClean="0"/>
              <a:t>알차게 </a:t>
            </a:r>
            <a:r>
              <a:rPr lang="en-US" altLang="ko-KR" dirty="0" smtClean="0"/>
              <a:t>2011</a:t>
            </a:r>
            <a:r>
              <a:rPr lang="ko-KR" altLang="en-US" dirty="0" smtClean="0"/>
              <a:t>년을 보낼 수 있을까</a:t>
            </a:r>
            <a:r>
              <a:rPr lang="en-US" altLang="ko-KR" dirty="0" smtClean="0"/>
              <a:t>?'</a:t>
            </a:r>
            <a:r>
              <a:rPr lang="ko-KR" altLang="en-US" dirty="0" smtClean="0"/>
              <a:t>라는 질문이다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 질문을 한 겹 더 들어가면 </a:t>
            </a:r>
            <a:endParaRPr lang="en-US" altLang="ko-KR" dirty="0" smtClean="0"/>
          </a:p>
          <a:p>
            <a:r>
              <a:rPr lang="ko-KR" altLang="en-US" dirty="0" smtClean="0"/>
              <a:t>다음과 같은 자기 인식 질문이 나온다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지금 나의 시간은 어디에 사용되고 있는가</a:t>
            </a:r>
            <a:r>
              <a:rPr lang="en-US" altLang="ko-KR" dirty="0" smtClean="0"/>
              <a:t>?' </a:t>
            </a:r>
          </a:p>
          <a:p>
            <a:r>
              <a:rPr lang="ko-KR" altLang="en-US" dirty="0" err="1" smtClean="0"/>
              <a:t>피터드러커도</a:t>
            </a:r>
            <a:r>
              <a:rPr lang="ko-KR" altLang="en-US" dirty="0" smtClean="0"/>
              <a:t> 이와 같은 맥락으로 </a:t>
            </a:r>
            <a:endParaRPr lang="en-US" altLang="ko-KR" dirty="0" smtClean="0"/>
          </a:p>
          <a:p>
            <a:r>
              <a:rPr lang="en-US" altLang="ko-KR" dirty="0" smtClean="0"/>
              <a:t>&lt;Effective Executive </a:t>
            </a:r>
            <a:r>
              <a:rPr lang="ko-KR" altLang="en-US" dirty="0" smtClean="0"/>
              <a:t>자기경영노트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라는 </a:t>
            </a:r>
            <a:endParaRPr lang="en-US" altLang="ko-KR" dirty="0" smtClean="0"/>
          </a:p>
          <a:p>
            <a:r>
              <a:rPr lang="ko-KR" altLang="en-US" dirty="0" smtClean="0"/>
              <a:t>명저에서 </a:t>
            </a:r>
            <a:r>
              <a:rPr lang="en-US" altLang="ko-KR" dirty="0" smtClean="0"/>
              <a:t>Know Thy Time 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자신의 시간을 알라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이라는 말을 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시간에 대한 질문은 본래의 맥락만 놓치지 않는다면 </a:t>
            </a:r>
            <a:endParaRPr lang="en-US" altLang="ko-KR" dirty="0" smtClean="0"/>
          </a:p>
          <a:p>
            <a:r>
              <a:rPr lang="ko-KR" altLang="en-US" dirty="0" smtClean="0"/>
              <a:t>자기를 인식하고 전환의 계기를 </a:t>
            </a:r>
            <a:endParaRPr lang="en-US" altLang="ko-KR" dirty="0" smtClean="0"/>
          </a:p>
          <a:p>
            <a:r>
              <a:rPr lang="ko-KR" altLang="en-US" dirty="0" smtClean="0"/>
              <a:t>만들 수 있는 좋은 질문이 될 수 있다</a:t>
            </a:r>
            <a:r>
              <a:rPr lang="en-US" altLang="ko-KR" dirty="0" smtClean="0"/>
              <a:t>. </a:t>
            </a:r>
          </a:p>
          <a:p>
            <a:r>
              <a:rPr lang="ko-KR" altLang="en-US" b="1" dirty="0" smtClean="0"/>
              <a:t>그런데 대부분 시간에 대한 질문은 </a:t>
            </a:r>
            <a:endParaRPr lang="en-US" altLang="ko-KR" b="1" dirty="0" smtClean="0"/>
          </a:p>
          <a:p>
            <a:r>
              <a:rPr lang="ko-KR" altLang="en-US" b="1" dirty="0" smtClean="0"/>
              <a:t>오히려 자기 인식을 가로막는다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질문이 가진 진짜 맥락이 시간이라는 </a:t>
            </a:r>
            <a:endParaRPr lang="en-US" altLang="ko-KR" b="1" dirty="0" smtClean="0"/>
          </a:p>
          <a:p>
            <a:r>
              <a:rPr lang="ko-KR" altLang="en-US" b="1" dirty="0" smtClean="0"/>
              <a:t>말 속에 없기 때문이다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시간이라는 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시간관리라는 말에 집중하면 할수록 </a:t>
            </a:r>
            <a:endParaRPr lang="en-US" altLang="ko-KR" b="1" dirty="0" smtClean="0"/>
          </a:p>
          <a:p>
            <a:r>
              <a:rPr lang="ko-KR" altLang="en-US" b="1" dirty="0" smtClean="0"/>
              <a:t>원래의 본질과는 멀어진다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무엇이 이런 아이러니한 상황을 만드는지 </a:t>
            </a:r>
            <a:endParaRPr lang="en-US" altLang="ko-KR" dirty="0" smtClean="0"/>
          </a:p>
          <a:p>
            <a:r>
              <a:rPr lang="ko-KR" altLang="en-US" dirty="0" smtClean="0"/>
              <a:t>좀 더 들어가보자</a:t>
            </a:r>
            <a:r>
              <a:rPr lang="en-US" altLang="ko-KR" dirty="0" smtClean="0"/>
              <a:t>.  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시간 관리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시간 관리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시간 관리</a:t>
            </a:r>
            <a:r>
              <a:rPr lang="en-US" altLang="ko-KR" dirty="0" smtClean="0"/>
              <a:t>… </a:t>
            </a:r>
          </a:p>
          <a:p>
            <a:r>
              <a:rPr lang="ko-KR" altLang="en-US" dirty="0" smtClean="0"/>
              <a:t>너무나도 소중한 시간이기 때문에 </a:t>
            </a:r>
            <a:endParaRPr lang="en-US" altLang="ko-KR" dirty="0" smtClean="0"/>
          </a:p>
          <a:p>
            <a:r>
              <a:rPr lang="ko-KR" altLang="en-US" dirty="0" smtClean="0"/>
              <a:t>우리는 시간 관리라는 절대 절명의 과제를 </a:t>
            </a:r>
            <a:endParaRPr lang="en-US" altLang="ko-KR" dirty="0" smtClean="0"/>
          </a:p>
          <a:p>
            <a:r>
              <a:rPr lang="ko-KR" altLang="en-US" dirty="0" smtClean="0"/>
              <a:t>숙명처럼 끌어안고 산다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그것이 의미 있는 과제라면 평생을 안고 살아도 </a:t>
            </a:r>
            <a:endParaRPr lang="en-US" altLang="ko-KR" dirty="0" smtClean="0"/>
          </a:p>
          <a:p>
            <a:r>
              <a:rPr lang="ko-KR" altLang="en-US" dirty="0" smtClean="0"/>
              <a:t>그 만큼의 가치를 줄 것이기 때문에 상관 없다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그런데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정말 시간은 관리가 가능한 것일까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무엇을 관리할 수 있으려면 </a:t>
            </a:r>
            <a:endParaRPr lang="en-US" altLang="ko-KR" dirty="0" smtClean="0"/>
          </a:p>
          <a:p>
            <a:r>
              <a:rPr lang="ko-KR" altLang="en-US" dirty="0" smtClean="0"/>
              <a:t>내가 소유하고 있어야 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사용 여부나 사용의 정도를 </a:t>
            </a:r>
            <a:endParaRPr lang="en-US" altLang="ko-KR" dirty="0" smtClean="0"/>
          </a:p>
          <a:p>
            <a:r>
              <a:rPr lang="ko-KR" altLang="en-US" dirty="0" smtClean="0"/>
              <a:t>결정할 수 있어야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그런데 </a:t>
            </a:r>
            <a:r>
              <a:rPr lang="ko-KR" altLang="en-US" b="1" dirty="0" smtClean="0"/>
              <a:t>시간은 소유할 수 있는 것도 아니며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사용 여부나 사용의 정도를 </a:t>
            </a:r>
            <a:endParaRPr lang="en-US" altLang="ko-KR" b="1" dirty="0" smtClean="0"/>
          </a:p>
          <a:p>
            <a:r>
              <a:rPr lang="ko-KR" altLang="en-US" b="1" dirty="0" smtClean="0"/>
              <a:t>결정할 수 있는 것도 아니다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시간 자체가 사람들이 </a:t>
            </a:r>
            <a:endParaRPr lang="en-US" altLang="ko-KR" b="1" dirty="0" smtClean="0"/>
          </a:p>
          <a:p>
            <a:r>
              <a:rPr lang="ko-KR" altLang="en-US" b="1" dirty="0" smtClean="0"/>
              <a:t>만들어낸 상징적인 개념이기 때문이다</a:t>
            </a:r>
            <a:r>
              <a:rPr lang="en-US" altLang="ko-KR" b="1" dirty="0" smtClean="0"/>
              <a:t>. </a:t>
            </a:r>
            <a:br>
              <a:rPr lang="en-US" altLang="ko-KR" b="1" dirty="0" smtClean="0"/>
            </a:br>
            <a:r>
              <a:rPr lang="ko-KR" altLang="en-US" dirty="0" smtClean="0"/>
              <a:t>  </a:t>
            </a:r>
            <a:endParaRPr lang="ko-KR" altLang="en-US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내가 시간을 쓰고 있다고 말할 때 내가 실제로 </a:t>
            </a:r>
            <a:endParaRPr lang="en-US" altLang="ko-KR" dirty="0" smtClean="0"/>
          </a:p>
          <a:p>
            <a:r>
              <a:rPr lang="ko-KR" altLang="en-US" dirty="0" smtClean="0"/>
              <a:t>사용하고 있는 것은 가지고 있는 자원이다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자원을 지나가는 시간의 흐름 속에서 </a:t>
            </a:r>
            <a:endParaRPr lang="en-US" altLang="ko-KR" dirty="0" smtClean="0"/>
          </a:p>
          <a:p>
            <a:r>
              <a:rPr lang="ko-KR" altLang="en-US" dirty="0" smtClean="0"/>
              <a:t>쓰고 있는 것이지 시간 자체를 </a:t>
            </a:r>
            <a:endParaRPr lang="en-US" altLang="ko-KR" dirty="0" smtClean="0"/>
          </a:p>
          <a:p>
            <a:r>
              <a:rPr lang="ko-KR" altLang="en-US" dirty="0" smtClean="0"/>
              <a:t>쓰고 있는 것이 아니다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그렇기 때문에 </a:t>
            </a:r>
            <a:r>
              <a:rPr lang="ko-KR" altLang="en-US" b="1" dirty="0" smtClean="0"/>
              <a:t>시간을 관리할 것이 아니라 </a:t>
            </a:r>
            <a:endParaRPr lang="en-US" altLang="ko-KR" b="1" dirty="0" smtClean="0"/>
          </a:p>
          <a:p>
            <a:r>
              <a:rPr lang="ko-KR" altLang="en-US" b="1" dirty="0" smtClean="0"/>
              <a:t>쓰고 있는 그 자원을 관리해야 한다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여러 자원 중에서도 가장 가치가 있고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귀한 자원이 바로 나의 관심이라는 자원이다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관계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 smtClean="0"/>
              <a:t>코칭은</a:t>
            </a:r>
            <a:r>
              <a:rPr lang="ko-KR" altLang="en-US" dirty="0" smtClean="0"/>
              <a:t> 코치와 고객이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관계라는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의 공간에 들어가서 </a:t>
            </a:r>
            <a:endParaRPr lang="en-US" altLang="ko-KR" dirty="0" smtClean="0"/>
          </a:p>
          <a:p>
            <a:r>
              <a:rPr lang="ko-KR" altLang="en-US" dirty="0" smtClean="0"/>
              <a:t>고객이 자각할 수 있도록 </a:t>
            </a:r>
            <a:endParaRPr lang="en-US" altLang="ko-KR" dirty="0" smtClean="0"/>
          </a:p>
          <a:p>
            <a:r>
              <a:rPr lang="ko-KR" altLang="en-US" dirty="0" smtClean="0"/>
              <a:t>코치가 돕는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코치는 고객에게 자각의 내용을 </a:t>
            </a:r>
            <a:endParaRPr lang="en-US" altLang="ko-KR" dirty="0" smtClean="0"/>
          </a:p>
          <a:p>
            <a:r>
              <a:rPr lang="ko-KR" altLang="en-US" dirty="0" smtClean="0"/>
              <a:t>주입하려 하지 않고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질문을 통해 </a:t>
            </a:r>
            <a:endParaRPr lang="en-US" altLang="ko-KR" dirty="0" smtClean="0"/>
          </a:p>
          <a:p>
            <a:r>
              <a:rPr lang="ko-KR" altLang="en-US" dirty="0" smtClean="0"/>
              <a:t>고객 내면에서 </a:t>
            </a:r>
            <a:endParaRPr lang="en-US" altLang="ko-KR" dirty="0" smtClean="0"/>
          </a:p>
          <a:p>
            <a:r>
              <a:rPr lang="ko-KR" altLang="en-US" dirty="0" smtClean="0"/>
              <a:t>자각이 일어날 수 있도록 </a:t>
            </a:r>
            <a:endParaRPr lang="en-US" altLang="ko-KR" dirty="0" smtClean="0"/>
          </a:p>
          <a:p>
            <a:r>
              <a:rPr lang="ko-KR" altLang="en-US" dirty="0" smtClean="0"/>
              <a:t>파트너가 되어서 돕기만 한다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관심은 </a:t>
            </a:r>
            <a:r>
              <a:rPr lang="en-US" altLang="ko-KR" dirty="0" smtClean="0"/>
              <a:t>21</a:t>
            </a:r>
            <a:r>
              <a:rPr lang="ko-KR" altLang="en-US" dirty="0" smtClean="0"/>
              <a:t>세기 전까지만 해도 </a:t>
            </a:r>
            <a:endParaRPr lang="en-US" altLang="ko-KR" dirty="0" smtClean="0"/>
          </a:p>
          <a:p>
            <a:r>
              <a:rPr lang="ko-KR" altLang="en-US" dirty="0" smtClean="0"/>
              <a:t>그렇게 귀한 자원이 아니었다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관심을 주어야 할 대상이 지금보다 </a:t>
            </a:r>
            <a:endParaRPr lang="en-US" altLang="ko-KR" dirty="0" smtClean="0"/>
          </a:p>
          <a:p>
            <a:r>
              <a:rPr lang="ko-KR" altLang="en-US" dirty="0" smtClean="0"/>
              <a:t>훨씬 적었기 때문에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상대적으로 관심 자체가 </a:t>
            </a:r>
            <a:endParaRPr lang="en-US" altLang="ko-KR" dirty="0" smtClean="0"/>
          </a:p>
          <a:p>
            <a:r>
              <a:rPr lang="ko-KR" altLang="en-US" dirty="0" smtClean="0"/>
              <a:t>부족한 상태가 아니었기 때문이다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그러나 지금은 수많은 정보가 쏟아져 나오면서 </a:t>
            </a:r>
            <a:endParaRPr lang="en-US" altLang="ko-KR" dirty="0" smtClean="0"/>
          </a:p>
          <a:p>
            <a:r>
              <a:rPr lang="ko-KR" altLang="en-US" dirty="0" smtClean="0"/>
              <a:t>서로 자기에게 관심이라는 </a:t>
            </a:r>
            <a:endParaRPr lang="en-US" altLang="ko-KR" dirty="0" smtClean="0"/>
          </a:p>
          <a:p>
            <a:r>
              <a:rPr lang="ko-KR" altLang="en-US" dirty="0" smtClean="0"/>
              <a:t>자원을 써 달라고 아우성이다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광고는 관심을 받으려고 하는 </a:t>
            </a:r>
            <a:endParaRPr lang="en-US" altLang="ko-KR" dirty="0" smtClean="0"/>
          </a:p>
          <a:p>
            <a:r>
              <a:rPr lang="ko-KR" altLang="en-US" dirty="0" smtClean="0"/>
              <a:t>대표적인 비즈니스이다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인터넷 포털 사이트의 </a:t>
            </a:r>
            <a:r>
              <a:rPr lang="ko-KR" altLang="en-US" dirty="0" err="1" smtClean="0"/>
              <a:t>인기검색어</a:t>
            </a:r>
            <a:r>
              <a:rPr lang="en-US" altLang="ko-KR" dirty="0" smtClean="0"/>
              <a:t>, </a:t>
            </a:r>
          </a:p>
          <a:p>
            <a:r>
              <a:rPr lang="ko-KR" altLang="en-US" dirty="0" err="1" smtClean="0"/>
              <a:t>트위터의</a:t>
            </a:r>
            <a:r>
              <a:rPr lang="ko-KR" altLang="en-US" dirty="0" smtClean="0"/>
              <a:t> 인기 전달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retweet</a:t>
            </a:r>
            <a:r>
              <a:rPr lang="en-US" altLang="ko-KR" dirty="0" smtClean="0"/>
              <a:t>) </a:t>
            </a:r>
            <a:r>
              <a:rPr lang="ko-KR" altLang="en-US" dirty="0" smtClean="0"/>
              <a:t>내용들이 </a:t>
            </a:r>
            <a:endParaRPr lang="en-US" altLang="ko-KR" dirty="0" smtClean="0"/>
          </a:p>
          <a:p>
            <a:r>
              <a:rPr lang="ko-KR" altLang="en-US" dirty="0" smtClean="0"/>
              <a:t>보여주는 것은 사람들의 관심이라는 </a:t>
            </a:r>
            <a:endParaRPr lang="en-US" altLang="ko-KR" dirty="0" smtClean="0"/>
          </a:p>
          <a:p>
            <a:r>
              <a:rPr lang="ko-KR" altLang="en-US" dirty="0" smtClean="0"/>
              <a:t>자원이 여기에 집중적으로 사용되었음을 </a:t>
            </a:r>
            <a:endParaRPr lang="en-US" altLang="ko-KR" dirty="0" smtClean="0"/>
          </a:p>
          <a:p>
            <a:r>
              <a:rPr lang="ko-KR" altLang="en-US" dirty="0" smtClean="0"/>
              <a:t>보여주는 지출 보고서다</a:t>
            </a:r>
            <a:r>
              <a:rPr lang="en-US" altLang="ko-KR" dirty="0" smtClean="0"/>
              <a:t>. </a:t>
            </a:r>
          </a:p>
          <a:p>
            <a:r>
              <a:rPr lang="ko-KR" altLang="en-US" dirty="0" smtClean="0"/>
              <a:t>많은 경우 </a:t>
            </a:r>
            <a:r>
              <a:rPr lang="ko-KR" altLang="en-US" dirty="0" err="1" smtClean="0"/>
              <a:t>초점없이</a:t>
            </a:r>
            <a:r>
              <a:rPr lang="ko-KR" altLang="en-US" dirty="0" smtClean="0"/>
              <a:t> </a:t>
            </a:r>
            <a:endParaRPr lang="en-US" altLang="ko-KR" dirty="0" smtClean="0"/>
          </a:p>
          <a:p>
            <a:r>
              <a:rPr lang="ko-KR" altLang="en-US" dirty="0" smtClean="0"/>
              <a:t>흩어진 지출에 불과하다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시간을 관리하지 말고 관심을 관리하라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달라는 대로 줄 필요가 없으며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선택할 수 있다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그렇다면 질문을 다르게 던져야 한다</a:t>
            </a:r>
            <a:r>
              <a:rPr lang="en-US" altLang="ko-KR" b="1" dirty="0" smtClean="0"/>
              <a:t>. </a:t>
            </a:r>
          </a:p>
          <a:p>
            <a:r>
              <a:rPr lang="en-US" altLang="ko-KR" b="1" dirty="0" smtClean="0"/>
              <a:t>'</a:t>
            </a:r>
            <a:r>
              <a:rPr lang="ko-KR" altLang="en-US" b="1" dirty="0" smtClean="0"/>
              <a:t>지금 나의 시간은 어디에 사용되고 있는가</a:t>
            </a:r>
            <a:r>
              <a:rPr lang="en-US" altLang="ko-KR" b="1" dirty="0" smtClean="0"/>
              <a:t>?'</a:t>
            </a:r>
            <a:r>
              <a:rPr lang="ko-KR" altLang="en-US" b="1" dirty="0" smtClean="0"/>
              <a:t>라는 꽤 좋은 질문을 과감히 버리고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진짜 위대한 질문 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지금 나의 관심은 어디에 사용되고 있는가</a:t>
            </a:r>
            <a:r>
              <a:rPr lang="en-US" altLang="ko-KR" b="1" dirty="0" smtClean="0"/>
              <a:t>?'</a:t>
            </a:r>
            <a:r>
              <a:rPr lang="ko-KR" altLang="en-US" b="1" dirty="0" smtClean="0"/>
              <a:t>를 자신에게 던져보라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결국 당신이 사용하고 있는 시간이라는 </a:t>
            </a:r>
            <a:endParaRPr lang="en-US" altLang="ko-KR" b="1" dirty="0" smtClean="0"/>
          </a:p>
          <a:p>
            <a:r>
              <a:rPr lang="ko-KR" altLang="en-US" b="1" dirty="0" smtClean="0"/>
              <a:t>결과는 관심이라는 </a:t>
            </a:r>
            <a:endParaRPr lang="en-US" altLang="ko-KR" b="1" dirty="0" smtClean="0"/>
          </a:p>
          <a:p>
            <a:r>
              <a:rPr lang="ko-KR" altLang="en-US" b="1" dirty="0" smtClean="0"/>
              <a:t>자원이 배분된 결과에 따라 </a:t>
            </a:r>
            <a:r>
              <a:rPr lang="en-US" altLang="ko-KR" b="1" dirty="0" smtClean="0"/>
              <a:t>100% </a:t>
            </a:r>
            <a:r>
              <a:rPr lang="ko-KR" altLang="en-US" b="1" dirty="0" smtClean="0"/>
              <a:t>결정될 뿐이다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b="1" dirty="0" smtClean="0"/>
              <a:t>Integral Question</a:t>
            </a:r>
            <a:br>
              <a:rPr lang="en-US" altLang="ko-KR" b="1" dirty="0" smtClean="0"/>
            </a:br>
            <a:r>
              <a:rPr lang="en-US" altLang="ko-KR" dirty="0" smtClean="0"/>
              <a:t>I (</a:t>
            </a:r>
            <a:r>
              <a:rPr lang="ko-KR" altLang="en-US" dirty="0" smtClean="0"/>
              <a:t>개인의 내면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마음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의식</a:t>
            </a:r>
            <a:r>
              <a:rPr lang="en-US" altLang="ko-KR" dirty="0" smtClean="0"/>
              <a:t>) 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관심을 관리하기 위해 가져야 할 마음의 변화는 무엇인가</a:t>
            </a:r>
            <a:r>
              <a:rPr lang="en-US" altLang="ko-KR" b="1" dirty="0" smtClean="0"/>
              <a:t>? 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It (</a:t>
            </a:r>
            <a:r>
              <a:rPr lang="ko-KR" altLang="en-US" dirty="0" smtClean="0"/>
              <a:t>개인의 외면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지식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몸</a:t>
            </a:r>
            <a:r>
              <a:rPr lang="en-US" altLang="ko-KR" dirty="0" smtClean="0"/>
              <a:t>) 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관심을 관리하기 위해 필요한 지식은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dirty="0" smtClean="0"/>
              <a:t>We(</a:t>
            </a:r>
            <a:r>
              <a:rPr lang="ko-KR" altLang="en-US" dirty="0" smtClean="0"/>
              <a:t>공동체의 내면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네트워크</a:t>
            </a:r>
            <a:r>
              <a:rPr lang="en-US" altLang="ko-KR" dirty="0" smtClean="0"/>
              <a:t>)  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관심을 관리하기 위해 맺어야 할 새로운 네트워크는 무엇인가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dirty="0" smtClean="0"/>
              <a:t>Its(</a:t>
            </a:r>
            <a:r>
              <a:rPr lang="ko-KR" altLang="en-US" dirty="0" smtClean="0"/>
              <a:t>공동체의 외면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환경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시스템</a:t>
            </a:r>
            <a:r>
              <a:rPr lang="en-US" altLang="ko-KR" dirty="0" smtClean="0"/>
              <a:t>)  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관심을 관리하기 위해 만들어야 할 새로운 시스템은 무엇인가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“</a:t>
            </a:r>
            <a:r>
              <a:rPr lang="ko-KR" altLang="en-US" b="1" dirty="0" smtClean="0"/>
              <a:t>세상에서 가장 희소하면서도 가장 낭비되는 자원은 관심이다</a:t>
            </a:r>
            <a:r>
              <a:rPr lang="en-US" altLang="ko-KR" b="1" dirty="0" smtClean="0"/>
              <a:t>.”</a:t>
            </a:r>
            <a:br>
              <a:rPr lang="en-US" altLang="ko-KR" b="1" dirty="0" smtClean="0"/>
            </a:br>
            <a:endParaRPr lang="en-US" altLang="ko-KR" b="1" dirty="0" smtClean="0"/>
          </a:p>
          <a:p>
            <a:r>
              <a:rPr lang="en-US" altLang="ko-KR" b="1" dirty="0" smtClean="0"/>
              <a:t>   </a:t>
            </a:r>
            <a:br>
              <a:rPr lang="en-US" altLang="ko-KR" b="1" dirty="0" smtClean="0"/>
            </a:br>
            <a:r>
              <a:rPr lang="en-US" altLang="ko-KR" b="1" dirty="0" smtClean="0"/>
              <a:t>                                                                                - </a:t>
            </a:r>
            <a:r>
              <a:rPr lang="ko-KR" altLang="en-US" b="1" dirty="0" smtClean="0"/>
              <a:t>코치 </a:t>
            </a:r>
            <a:r>
              <a:rPr lang="ko-KR" altLang="en-US" b="1" dirty="0" err="1" smtClean="0"/>
              <a:t>다니엘심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 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 action="ppaction://hlinkfile"/>
              </a:rPr>
              <a:t>[</a:t>
            </a:r>
            <a:r>
              <a:rPr lang="ko-KR" altLang="en-US" b="1" dirty="0" smtClean="0">
                <a:hlinkClick r:id="rId2" action="ppaction://hlinkfile"/>
              </a:rPr>
              <a:t>좋은 질문을 넘어 위대한 질문으로 </a:t>
            </a:r>
            <a:r>
              <a:rPr lang="en-US" altLang="ko-KR" b="1" dirty="0" smtClean="0">
                <a:hlinkClick r:id="rId2" action="ppaction://hlinkfile"/>
              </a:rPr>
              <a:t>- 3</a:t>
            </a:r>
            <a:r>
              <a:rPr lang="ko-KR" altLang="en-US" b="1" dirty="0" smtClean="0">
                <a:hlinkClick r:id="rId2" action="ppaction://hlinkfile"/>
              </a:rPr>
              <a:t>편</a:t>
            </a:r>
            <a:r>
              <a:rPr lang="en-US" altLang="ko-KR" b="1" dirty="0" smtClean="0">
                <a:hlinkClick r:id="rId2" action="ppaction://hlinkfile"/>
              </a:rPr>
              <a:t>] </a:t>
            </a:r>
            <a:r>
              <a:rPr lang="ko-KR" altLang="en-US" b="1" dirty="0" smtClean="0">
                <a:hlinkClick r:id="rId2" action="ppaction://hlinkfile"/>
              </a:rPr>
              <a:t>지금 나는 옳은 일을 하고 있는가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Good Question</a:t>
            </a:r>
            <a:br>
              <a:rPr lang="en-US" altLang="ko-KR" b="1" dirty="0" smtClean="0"/>
            </a:br>
            <a:r>
              <a:rPr lang="ko-KR" altLang="en-US" b="1" dirty="0" smtClean="0"/>
              <a:t>지금 나는 일을 옳게 하고 있는가</a:t>
            </a:r>
            <a:r>
              <a:rPr lang="en-US" altLang="ko-KR" b="1" dirty="0" smtClean="0"/>
              <a:t>? </a:t>
            </a:r>
          </a:p>
          <a:p>
            <a:r>
              <a:rPr lang="en-US" altLang="ko-KR" b="1" dirty="0" smtClean="0"/>
              <a:t>(Do Things Right)  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Great Question</a:t>
            </a:r>
            <a:br>
              <a:rPr lang="en-US" altLang="ko-KR" b="1" dirty="0" smtClean="0"/>
            </a:br>
            <a:r>
              <a:rPr lang="ko-KR" altLang="en-US" b="1" dirty="0" smtClean="0"/>
              <a:t>지금 나는 옳은 일을 하고 있는가</a:t>
            </a:r>
            <a:r>
              <a:rPr lang="en-US" altLang="ko-KR" b="1" dirty="0" smtClean="0"/>
              <a:t>? </a:t>
            </a:r>
          </a:p>
          <a:p>
            <a:r>
              <a:rPr lang="en-US" altLang="ko-KR" b="1" dirty="0" smtClean="0"/>
              <a:t>(Do The Right Things)</a:t>
            </a:r>
            <a:br>
              <a:rPr lang="en-US" altLang="ko-KR" b="1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애당초 무엇인가를 열심히 하지 않는 사람이라면 이 질문은 아직 가치가 없는 질문이다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그렇지 않고 당신이 어떤 분야에서든 잘 하기 위해 노력하고 있다면 반드시 이 질문에서 출발하라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   </a:t>
            </a:r>
            <a:r>
              <a:rPr lang="ko-KR" altLang="en-US" dirty="0" smtClean="0"/>
              <a:t>첫 번째 위대한 질문과 이 질문은 연결되어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첫 번째 위대한 질문은 원하는 대상을 생각하기 전에 </a:t>
            </a:r>
            <a:r>
              <a:rPr lang="ko-KR" altLang="en-US" b="1" dirty="0" smtClean="0"/>
              <a:t>원하는 주체인 나</a:t>
            </a:r>
            <a:r>
              <a:rPr lang="ko-KR" altLang="en-US" dirty="0" smtClean="0"/>
              <a:t>를 생각하는 것이고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질문은 열심의 방법을 생각하기 전에 </a:t>
            </a:r>
            <a:r>
              <a:rPr lang="ko-KR" altLang="en-US" b="1" dirty="0" smtClean="0"/>
              <a:t>열심의 대상인 일 자체</a:t>
            </a:r>
            <a:r>
              <a:rPr lang="ko-KR" altLang="en-US" dirty="0" smtClean="0"/>
              <a:t>를 생각하는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  </a:t>
            </a:r>
            <a:r>
              <a:rPr lang="ko-KR" altLang="en-US" dirty="0" smtClean="0"/>
              <a:t>하려고 하는 일 자체가 잘못되어 있다면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그것을 열심히 옳게 한다고 한들 무슨 소용이 있겠는가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이렇게 생각해 보면 너무도 당연한 것이지만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많은 사람들이 이 당연함을 놓치고 산다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거기에는 두 가지 경우가 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하나는 놓치고 있음을 모르고 있는 것이고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 하나는 놓치고 있다는 사실을 알면서도 직면하기 두려워하는 것이다</a:t>
            </a:r>
            <a:r>
              <a:rPr lang="en-US" altLang="ko-KR" dirty="0" smtClean="0"/>
              <a:t>. </a:t>
            </a:r>
            <a:r>
              <a:rPr lang="ko-KR" altLang="en-US" b="1" dirty="0" smtClean="0"/>
              <a:t>모른다면 정보를 통해 알아야 하고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두려워서 피하고 있다면 선택을 통해 직면해야 한다</a:t>
            </a:r>
            <a:r>
              <a:rPr lang="en-US" altLang="ko-KR" b="1" dirty="0" smtClean="0"/>
              <a:t>. </a:t>
            </a:r>
            <a:r>
              <a:rPr lang="ko-KR" altLang="en-US" b="1" dirty="0" smtClean="0"/>
              <a:t>여기로 들어가기 위해서 세 번째 위대한 질문을 반드시 던져야 한다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그리고 그 질문에 대해 스스로 깨끗한 대화를 해야 한다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깨끗한 대화를 하고 싶은데 안 된다면 이제 비로소 진짜 </a:t>
            </a:r>
            <a:r>
              <a:rPr lang="ko-KR" altLang="en-US" b="1" dirty="0" err="1" smtClean="0"/>
              <a:t>코칭</a:t>
            </a:r>
            <a:r>
              <a:rPr lang="ko-KR" altLang="en-US" b="1" dirty="0" smtClean="0"/>
              <a:t> 이슈에 들어온 것이다</a:t>
            </a:r>
            <a:r>
              <a:rPr lang="en-US" altLang="ko-KR" b="1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일을 열심히 옳게 한다는 것은 매우 그럴듯한 명분이어서 무지함에 대해서나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두려움에 대해서 너무도 좋은 탈출구가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탈출에 성공했다고 안심하는 수많은 사람들이여</a:t>
            </a:r>
            <a:r>
              <a:rPr lang="en-US" altLang="ko-KR" dirty="0" smtClean="0"/>
              <a:t>, </a:t>
            </a:r>
            <a:r>
              <a:rPr lang="ko-KR" altLang="en-US" b="1" dirty="0" smtClean="0"/>
              <a:t>당신은 방금 감옥 안으로 탈출한 것이다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ko-KR" altLang="en-US" b="1" dirty="0" smtClean="0"/>
              <a:t>감옥 문이 아닌 자유함의 문으로 뛰어나가고 싶다면 이 질문을 놓치지 말라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최고의 결과는 옳은 일을 옳게 하는 것이고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최악의 결과는 옳지 않은 일을 옳게 하는 것이다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b="1" dirty="0" smtClean="0"/>
              <a:t>Integral Question</a:t>
            </a:r>
            <a:br>
              <a:rPr lang="en-US" altLang="ko-KR" b="1" dirty="0" smtClean="0"/>
            </a:br>
            <a:r>
              <a:rPr lang="en-US" altLang="ko-KR" dirty="0" smtClean="0"/>
              <a:t>I (</a:t>
            </a:r>
            <a:r>
              <a:rPr lang="ko-KR" altLang="en-US" dirty="0" smtClean="0"/>
              <a:t>개인의 내면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마음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의식</a:t>
            </a:r>
            <a:r>
              <a:rPr lang="en-US" altLang="ko-KR" dirty="0" smtClean="0"/>
              <a:t>) 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옳은 일을 하기 위해 가져야 할 마음의 변화는 무엇인가</a:t>
            </a:r>
            <a:r>
              <a:rPr lang="en-US" altLang="ko-KR" b="1" dirty="0" smtClean="0"/>
              <a:t>? 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It (</a:t>
            </a:r>
            <a:r>
              <a:rPr lang="ko-KR" altLang="en-US" dirty="0" smtClean="0"/>
              <a:t>개인의 외면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지식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몸</a:t>
            </a:r>
            <a:r>
              <a:rPr lang="en-US" altLang="ko-KR" dirty="0" smtClean="0"/>
              <a:t>) 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옳은 일을 하기 위해 필요한 지식은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dirty="0" smtClean="0"/>
              <a:t>We(</a:t>
            </a:r>
            <a:r>
              <a:rPr lang="ko-KR" altLang="en-US" dirty="0" smtClean="0"/>
              <a:t>공동체의 내면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네트워크</a:t>
            </a:r>
            <a:r>
              <a:rPr lang="en-US" altLang="ko-KR" dirty="0" smtClean="0"/>
              <a:t>)  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옳은 일을 하기 위해 맺어야 할 새로운 네트워크는 무엇인가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dirty="0" smtClean="0"/>
              <a:t>Its(</a:t>
            </a:r>
            <a:r>
              <a:rPr lang="ko-KR" altLang="en-US" dirty="0" smtClean="0"/>
              <a:t>공동체의 외면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환경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시스템</a:t>
            </a:r>
            <a:r>
              <a:rPr lang="en-US" altLang="ko-KR" dirty="0" smtClean="0"/>
              <a:t>)  </a:t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옳은 일을 하기 위해 만들어야 할 새로운 시스템은 무엇인가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“</a:t>
            </a:r>
            <a:r>
              <a:rPr lang="ko-KR" altLang="en-US" b="1" dirty="0" smtClean="0"/>
              <a:t>옳지 않은 일을 옳게 하는 것으로 얻는 것은 명료한 실패 뿐이다</a:t>
            </a:r>
            <a:r>
              <a:rPr lang="en-US" altLang="ko-KR" b="1" dirty="0" smtClean="0"/>
              <a:t>.”</a:t>
            </a:r>
            <a:br>
              <a:rPr lang="en-US" altLang="ko-KR" b="1" dirty="0" smtClean="0"/>
            </a:br>
            <a:endParaRPr lang="en-US" altLang="ko-KR" b="1" dirty="0" smtClean="0"/>
          </a:p>
          <a:p>
            <a:r>
              <a:rPr lang="en-US" altLang="ko-KR" b="1" dirty="0" smtClean="0"/>
              <a:t>   </a:t>
            </a:r>
            <a:br>
              <a:rPr lang="en-US" altLang="ko-KR" b="1" dirty="0" smtClean="0"/>
            </a:br>
            <a:r>
              <a:rPr lang="en-US" altLang="ko-KR" b="1" dirty="0" smtClean="0"/>
              <a:t>                                                                                - </a:t>
            </a:r>
            <a:r>
              <a:rPr lang="ko-KR" altLang="en-US" b="1" dirty="0" smtClean="0"/>
              <a:t>코치 </a:t>
            </a:r>
            <a:r>
              <a:rPr lang="ko-KR" altLang="en-US" b="1" dirty="0" err="1" smtClean="0"/>
              <a:t>다니엘심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en-US" altLang="ko-KR" b="1" dirty="0" smtClean="0"/>
              <a:t>WCCF </a:t>
            </a:r>
            <a:r>
              <a:rPr lang="ko-KR" altLang="en-US" b="1" dirty="0" err="1" smtClean="0"/>
              <a:t>코칭멤버십</a:t>
            </a:r>
            <a:r>
              <a:rPr lang="ko-KR" altLang="en-US" dirty="0" smtClean="0"/>
              <a:t> </a:t>
            </a:r>
            <a:r>
              <a:rPr lang="en-US" altLang="ko-KR" b="1" dirty="0" err="1" smtClean="0"/>
              <a:t>InnerCircle</a:t>
            </a:r>
            <a:r>
              <a:rPr lang="en-US" altLang="ko-KR" dirty="0" err="1" smtClean="0"/>
              <a:t>_</a:t>
            </a:r>
            <a:r>
              <a:rPr lang="en-US" altLang="ko-KR" b="1" dirty="0" err="1" smtClean="0"/>
              <a:t>the.CORE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가슴 뛰는 삶을 살 준비가 되셨습니까</a:t>
            </a:r>
            <a:r>
              <a:rPr lang="en-US" altLang="ko-KR" dirty="0" smtClean="0"/>
              <a:t>?"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"</a:t>
            </a:r>
            <a:r>
              <a:rPr lang="ko-KR" altLang="en-US" dirty="0" smtClean="0"/>
              <a:t>원색의 삶으로 당신을 초대합니다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당신은 누구입니까</a:t>
            </a:r>
            <a:r>
              <a:rPr lang="en-US" altLang="ko-KR" dirty="0" smtClean="0"/>
              <a:t>?" photo by flickr.com  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WCCF</a:t>
            </a:r>
            <a:r>
              <a:rPr lang="ko-KR" altLang="en-US" dirty="0" smtClean="0"/>
              <a:t>는 그동안 </a:t>
            </a:r>
            <a:r>
              <a:rPr lang="en-US" altLang="ko-KR" dirty="0" smtClean="0"/>
              <a:t>1,2,3,4</a:t>
            </a:r>
            <a:r>
              <a:rPr lang="ko-KR" altLang="en-US" dirty="0" smtClean="0"/>
              <a:t>세대 아날로그</a:t>
            </a:r>
            <a:r>
              <a:rPr lang="en-US" altLang="ko-KR" dirty="0" smtClean="0"/>
              <a:t>/</a:t>
            </a:r>
            <a:r>
              <a:rPr lang="ko-KR" altLang="en-US" dirty="0" smtClean="0"/>
              <a:t>디지털 </a:t>
            </a:r>
            <a:r>
              <a:rPr lang="ko-KR" altLang="en-US" dirty="0" err="1" smtClean="0"/>
              <a:t>통합의식코칭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플랫폼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기반으로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연구중심</a:t>
            </a:r>
            <a:r>
              <a:rPr lang="en-US" altLang="ko-KR" dirty="0" smtClean="0"/>
              <a:t>/</a:t>
            </a:r>
            <a:r>
              <a:rPr lang="ko-KR" altLang="en-US" dirty="0" smtClean="0"/>
              <a:t>실전중심 </a:t>
            </a:r>
            <a:r>
              <a:rPr lang="ko-KR" altLang="en-US" dirty="0" err="1" smtClean="0"/>
              <a:t>코칭에</a:t>
            </a:r>
            <a:r>
              <a:rPr lang="ko-KR" altLang="en-US" dirty="0" smtClean="0"/>
              <a:t> 있어 타의 추종을 불허하는 비전과 대안을 제시해 왔습니다</a:t>
            </a:r>
            <a:r>
              <a:rPr lang="en-US" altLang="ko-KR" dirty="0" smtClean="0"/>
              <a:t>. '</a:t>
            </a:r>
            <a:r>
              <a:rPr lang="ko-KR" altLang="en-US" dirty="0" smtClean="0"/>
              <a:t>어떻게 하면 </a:t>
            </a:r>
            <a:r>
              <a:rPr lang="en-US" altLang="ko-KR" dirty="0" smtClean="0"/>
              <a:t>100% </a:t>
            </a:r>
            <a:r>
              <a:rPr lang="ko-KR" altLang="en-US" dirty="0" smtClean="0"/>
              <a:t>나 자신의 삶을 살며 탁월하고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풍요롭게 살 수 있을 것인가</a:t>
            </a:r>
            <a:r>
              <a:rPr lang="en-US" altLang="ko-KR" dirty="0" smtClean="0"/>
              <a:t>?'</a:t>
            </a:r>
            <a:r>
              <a:rPr lang="ko-KR" altLang="en-US" dirty="0" smtClean="0"/>
              <a:t>라는 질문은 코칭의 주된 주제이자 모든 사람이 알고 싶어하는 근본 질문입니다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여러분의 인생은 지금 어떠한가요</a:t>
            </a:r>
            <a:r>
              <a:rPr lang="en-US" altLang="ko-KR" dirty="0" smtClean="0"/>
              <a:t>? </a:t>
            </a:r>
            <a:r>
              <a:rPr lang="ko-KR" altLang="en-US" dirty="0" smtClean="0"/>
              <a:t>이제 이 비전과 대안을 여러분의 삶에 구체적으로 제시해 드리려 합니다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강력한 질문  후원환경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강력한 질문을 통해 고객 스스로 </a:t>
            </a:r>
            <a:endParaRPr lang="en-US" altLang="ko-KR" dirty="0" smtClean="0"/>
          </a:p>
          <a:p>
            <a:r>
              <a:rPr lang="ko-KR" altLang="en-US" dirty="0" smtClean="0"/>
              <a:t>진정한 자각을 하게 되면 </a:t>
            </a:r>
            <a:endParaRPr lang="en-US" altLang="ko-KR" dirty="0" smtClean="0"/>
          </a:p>
          <a:p>
            <a:r>
              <a:rPr lang="ko-KR" altLang="en-US" dirty="0" smtClean="0"/>
              <a:t>진정한 책임을 갖고 행동한다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다음에는 코치가 고객의 행동이 </a:t>
            </a:r>
            <a:endParaRPr lang="en-US" altLang="ko-KR" dirty="0" smtClean="0"/>
          </a:p>
          <a:p>
            <a:r>
              <a:rPr lang="ko-KR" altLang="en-US" dirty="0" smtClean="0"/>
              <a:t>더 효과적으로 지속될 수 있도록 후원환경을 </a:t>
            </a:r>
            <a:endParaRPr lang="en-US" altLang="ko-KR" dirty="0" smtClean="0"/>
          </a:p>
          <a:p>
            <a:r>
              <a:rPr lang="ko-KR" altLang="en-US" dirty="0" smtClean="0"/>
              <a:t>스스로 조성할 수 있게 돕기만 하면 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코칭이</a:t>
            </a:r>
            <a:r>
              <a:rPr lang="ko-KR" altLang="en-US" dirty="0" smtClean="0"/>
              <a:t> 계속 진행되면서 </a:t>
            </a:r>
            <a:endParaRPr lang="en-US" altLang="ko-KR" dirty="0" smtClean="0"/>
          </a:p>
          <a:p>
            <a:r>
              <a:rPr lang="ko-KR" altLang="en-US" dirty="0" smtClean="0"/>
              <a:t>더 깊은 자각이 일어나고 </a:t>
            </a:r>
            <a:endParaRPr lang="en-US" altLang="ko-KR" dirty="0" smtClean="0"/>
          </a:p>
          <a:p>
            <a:r>
              <a:rPr lang="ko-KR" altLang="en-US" dirty="0" smtClean="0"/>
              <a:t>더 깊은 수준의 책임을 통한 </a:t>
            </a:r>
            <a:endParaRPr lang="en-US" altLang="ko-KR" dirty="0" smtClean="0"/>
          </a:p>
          <a:p>
            <a:r>
              <a:rPr lang="ko-KR" altLang="en-US" dirty="0" smtClean="0"/>
              <a:t>변화가 일어나게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err="1" smtClean="0"/>
              <a:t>피터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드러커는</a:t>
            </a:r>
            <a:r>
              <a:rPr lang="ko-KR" altLang="en-US" dirty="0" smtClean="0"/>
              <a:t> 그의 최근 도서 </a:t>
            </a:r>
            <a:r>
              <a:rPr lang="en-US" altLang="ko-KR" dirty="0" smtClean="0"/>
              <a:t>&lt;Next Society&gt;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21</a:t>
            </a:r>
            <a:r>
              <a:rPr lang="ko-KR" altLang="en-US" dirty="0" smtClean="0"/>
              <a:t>세기 도시문명사회의 근본적 대안으로 </a:t>
            </a:r>
            <a:r>
              <a:rPr lang="en-US" altLang="ko-KR" dirty="0" smtClean="0"/>
              <a:t>'</a:t>
            </a:r>
            <a:r>
              <a:rPr lang="ko-KR" altLang="en-US" dirty="0" smtClean="0"/>
              <a:t>도심 공동체</a:t>
            </a:r>
            <a:r>
              <a:rPr lang="en-US" altLang="ko-KR" dirty="0" smtClean="0"/>
              <a:t>'</a:t>
            </a:r>
            <a:r>
              <a:rPr lang="ko-KR" altLang="en-US" dirty="0" smtClean="0"/>
              <a:t>를 제안한 바 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이는 켄 </a:t>
            </a:r>
            <a:r>
              <a:rPr lang="ko-KR" altLang="en-US" dirty="0" err="1" smtClean="0"/>
              <a:t>윌버</a:t>
            </a:r>
            <a:r>
              <a:rPr lang="ko-KR" altLang="en-US" dirty="0" smtClean="0"/>
              <a:t> </a:t>
            </a:r>
            <a:r>
              <a:rPr lang="en-US" altLang="ko-KR" dirty="0" smtClean="0"/>
              <a:t>4</a:t>
            </a:r>
            <a:r>
              <a:rPr lang="ko-KR" altLang="en-US" dirty="0" err="1" smtClean="0"/>
              <a:t>분면의</a:t>
            </a:r>
            <a:r>
              <a:rPr lang="ko-KR" altLang="en-US" dirty="0" smtClean="0"/>
              <a:t> 제</a:t>
            </a:r>
            <a:r>
              <a:rPr lang="en-US" altLang="ko-KR" dirty="0" smtClean="0"/>
              <a:t>3</a:t>
            </a:r>
            <a:r>
              <a:rPr lang="ko-KR" altLang="en-US" dirty="0" err="1" smtClean="0"/>
              <a:t>분면</a:t>
            </a:r>
            <a:r>
              <a:rPr lang="en-US" altLang="ko-KR" dirty="0" smtClean="0"/>
              <a:t>/We(</a:t>
            </a:r>
            <a:r>
              <a:rPr lang="ko-KR" altLang="en-US" dirty="0" smtClean="0"/>
              <a:t>신념</a:t>
            </a:r>
            <a:r>
              <a:rPr lang="en-US" altLang="ko-KR" dirty="0" smtClean="0"/>
              <a:t>,</a:t>
            </a:r>
            <a:r>
              <a:rPr lang="ko-KR" altLang="en-US" dirty="0" smtClean="0"/>
              <a:t>문화</a:t>
            </a:r>
            <a:r>
              <a:rPr lang="en-US" altLang="ko-KR" dirty="0" smtClean="0"/>
              <a:t>,</a:t>
            </a:r>
            <a:r>
              <a:rPr lang="ko-KR" altLang="en-US" dirty="0" smtClean="0"/>
              <a:t>공동체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해당하며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인간 존재의 변화에 있어 현실적으로 가장 지렛대 효과가 높은 영역으로 확인된 바 있습니다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한국사회에서의 커뮤니케이션 문화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구조를 고려할 때 변화의 속도와 질이 가장 탁월한 영역은 바로 제</a:t>
            </a:r>
            <a:r>
              <a:rPr lang="en-US" altLang="ko-KR" dirty="0" smtClean="0"/>
              <a:t>3</a:t>
            </a:r>
            <a:r>
              <a:rPr lang="ko-KR" altLang="en-US" dirty="0" err="1" smtClean="0"/>
              <a:t>분면입니다</a:t>
            </a:r>
            <a:r>
              <a:rPr lang="en-US" altLang="ko-KR" dirty="0" smtClean="0"/>
              <a:t>.)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또한 </a:t>
            </a:r>
            <a:r>
              <a:rPr lang="en-US" altLang="ko-KR" dirty="0" smtClean="0"/>
              <a:t>21</a:t>
            </a:r>
            <a:r>
              <a:rPr lang="ko-KR" altLang="en-US" dirty="0" smtClean="0"/>
              <a:t>세기는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인 기업의 시대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느슨한 관계의 시대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신뢰경제의 시대입니다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이는 상호간 투명한 의사소통수준과 상호협력수준에 기인합니다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WCCF</a:t>
            </a:r>
            <a:r>
              <a:rPr lang="ko-KR" altLang="en-US" dirty="0" smtClean="0"/>
              <a:t>가 가장 강조하는 깨끗한 대화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깨끗한 에너지가 바로 그것입니다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체면문화나 의례를 중시하는 문화를 넘어 진정으로 서로를 신뢰하고 탁월한 도심 공동체를 이루는 것은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매일매일 매 순간순간의 우리의 인생과 밀접한 관련이 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소통에 목말라 하시는 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진짜 </a:t>
            </a:r>
            <a:r>
              <a:rPr lang="ko-KR" altLang="en-US" dirty="0" err="1" smtClean="0"/>
              <a:t>코칭문화를</a:t>
            </a:r>
            <a:r>
              <a:rPr lang="ko-KR" altLang="en-US" dirty="0" smtClean="0"/>
              <a:t> 경험하며 살기 원하시는 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평생의 </a:t>
            </a:r>
            <a:r>
              <a:rPr lang="en-US" altLang="ko-KR" dirty="0" smtClean="0"/>
              <a:t>Master Mind(</a:t>
            </a:r>
            <a:r>
              <a:rPr lang="ko-KR" altLang="en-US" dirty="0" err="1" smtClean="0"/>
              <a:t>나폴레온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힐의</a:t>
            </a:r>
            <a:r>
              <a:rPr lang="ko-KR" altLang="en-US" dirty="0" smtClean="0"/>
              <a:t> 저서 </a:t>
            </a:r>
            <a:r>
              <a:rPr lang="en-US" altLang="ko-KR" dirty="0" smtClean="0"/>
              <a:t>'</a:t>
            </a:r>
            <a:r>
              <a:rPr lang="ko-KR" altLang="en-US" dirty="0" smtClean="0"/>
              <a:t>생각하라 그러면 부자가 되리라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나오는 개념으로 </a:t>
            </a:r>
            <a:r>
              <a:rPr lang="en-US" altLang="ko-KR" dirty="0" smtClean="0"/>
              <a:t>2</a:t>
            </a:r>
            <a:r>
              <a:rPr lang="ko-KR" altLang="en-US" dirty="0" smtClean="0"/>
              <a:t>명 이상으로 구성된 </a:t>
            </a:r>
            <a:r>
              <a:rPr lang="ko-KR" altLang="en-US" dirty="0" err="1" smtClean="0"/>
              <a:t>조건없이</a:t>
            </a:r>
            <a:r>
              <a:rPr lang="ko-KR" altLang="en-US" dirty="0" smtClean="0"/>
              <a:t> 서로의 성공을 위해 협력하는 강력한 정신적 공동체를 뜻함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찾기 원하는 분들을 위한 놀랍고 혁신적인 도심 공동체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네트워크가 이제 시작됩니다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-</a:t>
            </a:r>
            <a:r>
              <a:rPr lang="en-US" altLang="ko-KR" b="1" dirty="0" err="1" smtClean="0"/>
              <a:t>InnerCircle_the.CORE</a:t>
            </a:r>
            <a:r>
              <a:rPr lang="ko-KR" altLang="en-US" b="1" dirty="0" smtClean="0"/>
              <a:t>란</a:t>
            </a:r>
            <a:r>
              <a:rPr lang="en-US" altLang="ko-KR" b="1" dirty="0" smtClean="0"/>
              <a:t>?</a:t>
            </a:r>
            <a:endParaRPr lang="ko-KR" altLang="en-US" dirty="0" smtClean="0"/>
          </a:p>
          <a:p>
            <a:r>
              <a:rPr lang="ko-KR" altLang="en-US" dirty="0" smtClean="0"/>
              <a:t>모든 사람에게는 무한한 잠재력이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문제의 답은 그 사람 내부의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깊은 자기인식과 탁월한 삶을 위해서는 강력한 파트너가 필요하다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라는 코칭의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대 전제를 따라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탁월하고 풍요로운 삶을 살기 원하는 분들을 위한 </a:t>
            </a:r>
            <a:r>
              <a:rPr lang="en-US" altLang="ko-KR" dirty="0" smtClean="0"/>
              <a:t>WCCF</a:t>
            </a:r>
            <a:r>
              <a:rPr lang="ko-KR" altLang="en-US" dirty="0" smtClean="0"/>
              <a:t>만의 독자적인 코칭라이프 서비스입니다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err="1" smtClean="0"/>
              <a:t>InnerCircle</a:t>
            </a:r>
            <a:r>
              <a:rPr lang="ko-KR" altLang="en-US" dirty="0" smtClean="0"/>
              <a:t>이란 아무에게나 공개되지 않는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같은 가치와 비전을 가진 사람들의 핵심 공동체를 뜻합니다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이는 위에서 언급한 </a:t>
            </a:r>
            <a:r>
              <a:rPr lang="en-US" altLang="ko-KR" dirty="0" smtClean="0"/>
              <a:t>Master Mind</a:t>
            </a:r>
            <a:r>
              <a:rPr lang="ko-KR" altLang="en-US" dirty="0" smtClean="0"/>
              <a:t>의 전 단계로서 상호간 도전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협력을 기반으로 탁월한 삶을 살도록 돕습니다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CORE</a:t>
            </a:r>
            <a:r>
              <a:rPr lang="ko-KR" altLang="en-US" dirty="0" smtClean="0"/>
              <a:t>란 태어난 당시의 그대로의 존재감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자기 자신의 본질을 뜻하며 지구 내부에 강력한 에너지원이 존재하듯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우리 내면에 이미 그러한 에너지가 충분히 존재함을 뜻합니다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WCCF</a:t>
            </a:r>
            <a:r>
              <a:rPr lang="ko-KR" altLang="en-US" dirty="0" smtClean="0"/>
              <a:t>의 </a:t>
            </a:r>
            <a:r>
              <a:rPr lang="en-US" altLang="ko-KR" dirty="0" err="1" smtClean="0"/>
              <a:t>InnerCircle_the.CORE</a:t>
            </a:r>
            <a:r>
              <a:rPr lang="ko-KR" altLang="en-US" dirty="0" smtClean="0"/>
              <a:t>는 따뜻하고 강력한 에너지로 결합된 코칭 네트워크입니다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경영과 시스템 사고</a:t>
            </a:r>
            <a:r>
              <a:rPr lang="en-US" altLang="ko-KR" b="1" dirty="0" smtClean="0">
                <a:hlinkClick r:id="rId2" action="ppaction://hlinkfile"/>
              </a:rPr>
              <a:t>, </a:t>
            </a:r>
            <a:r>
              <a:rPr lang="ko-KR" altLang="en-US" b="1" dirty="0" smtClean="0">
                <a:hlinkClick r:id="rId2" action="ppaction://hlinkfile"/>
              </a:rPr>
              <a:t>그리고 비즈니스 </a:t>
            </a:r>
            <a:r>
              <a:rPr lang="ko-KR" altLang="en-US" b="1" dirty="0" err="1" smtClean="0">
                <a:hlinkClick r:id="rId2" action="ppaction://hlinkfile"/>
              </a:rPr>
              <a:t>코칭</a:t>
            </a:r>
            <a:r>
              <a:rPr lang="ko-KR" altLang="en-US" b="1" dirty="0" smtClean="0">
                <a:hlinkClick r:id="rId2" action="ppaction://hlinkfile"/>
              </a:rPr>
              <a:t> </a:t>
            </a:r>
            <a:r>
              <a:rPr lang="en-US" altLang="ko-KR" b="1" dirty="0" smtClean="0">
                <a:hlinkClick r:id="rId2" action="ppaction://hlinkfile"/>
              </a:rPr>
              <a:t>- </a:t>
            </a:r>
            <a:r>
              <a:rPr lang="ko-KR" altLang="en-US" b="1" dirty="0" smtClean="0">
                <a:hlinkClick r:id="rId2" action="ppaction://hlinkfile"/>
              </a:rPr>
              <a:t>한 점을 향한 화두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요즘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경영이란 무엇인가</a:t>
            </a:r>
            <a:r>
              <a:rPr lang="en-US" altLang="ko-KR" dirty="0" smtClean="0"/>
              <a:t>&gt;,&lt;</a:t>
            </a:r>
            <a:r>
              <a:rPr lang="ko-KR" altLang="en-US" dirty="0" smtClean="0"/>
              <a:t>제</a:t>
            </a:r>
            <a:r>
              <a:rPr lang="en-US" altLang="ko-KR" dirty="0" smtClean="0"/>
              <a:t>5</a:t>
            </a:r>
            <a:r>
              <a:rPr lang="ko-KR" altLang="en-US" dirty="0" smtClean="0"/>
              <a:t>경영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을 학습하면서 경영에 대해서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시스템사고에 대해서 많은 생각을 하고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그리고 이것이 비즈니스 </a:t>
            </a:r>
            <a:r>
              <a:rPr lang="ko-KR" altLang="en-US" dirty="0" err="1" smtClean="0"/>
              <a:t>코칭의</a:t>
            </a:r>
            <a:r>
              <a:rPr lang="ko-KR" altLang="en-US" dirty="0" smtClean="0"/>
              <a:t> 세계에서 어떻게 </a:t>
            </a:r>
            <a:r>
              <a:rPr lang="ko-KR" altLang="en-US" dirty="0" err="1" smtClean="0"/>
              <a:t>녹아들어</a:t>
            </a:r>
            <a:r>
              <a:rPr lang="ko-KR" altLang="en-US" dirty="0" smtClean="0"/>
              <a:t> 갈 수 있는지 숙고하게 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경영은 왜 필요한가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시스템사고는 왜 필요한가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비즈니스 </a:t>
            </a:r>
            <a:r>
              <a:rPr lang="ko-KR" altLang="en-US" dirty="0" err="1" smtClean="0"/>
              <a:t>코칭은</a:t>
            </a:r>
            <a:r>
              <a:rPr lang="ko-KR" altLang="en-US" dirty="0" smtClean="0"/>
              <a:t> 왜 필요한가</a:t>
            </a:r>
            <a:r>
              <a:rPr lang="en-US" altLang="ko-KR" dirty="0" smtClean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이 질문들을 생각하면서 결국 이 모든 것이 한 점을 향해 던져지는 화두라는 것을 깨달았다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err="1" smtClean="0"/>
              <a:t>여러가지</a:t>
            </a:r>
            <a:r>
              <a:rPr lang="ko-KR" altLang="en-US" dirty="0" smtClean="0"/>
              <a:t> 이유가 있겠지만</a:t>
            </a:r>
            <a:r>
              <a:rPr lang="en-US" altLang="ko-KR" dirty="0" smtClean="0"/>
              <a:t>, 3</a:t>
            </a:r>
            <a:r>
              <a:rPr lang="ko-KR" altLang="en-US" dirty="0" smtClean="0"/>
              <a:t>가지 질문의 공통 분모를 생각하자면 </a:t>
            </a:r>
            <a:r>
              <a:rPr lang="en-US" altLang="ko-KR" dirty="0" smtClean="0"/>
              <a:t>'</a:t>
            </a:r>
            <a:r>
              <a:rPr lang="ko-KR" altLang="en-US" dirty="0" smtClean="0"/>
              <a:t>비전을 향해 </a:t>
            </a:r>
            <a:r>
              <a:rPr lang="ko-KR" altLang="en-US" dirty="0" err="1" smtClean="0"/>
              <a:t>지속가능한</a:t>
            </a:r>
            <a:r>
              <a:rPr lang="ko-KR" altLang="en-US" dirty="0" smtClean="0"/>
              <a:t> 성과를 내는 것</a:t>
            </a:r>
            <a:r>
              <a:rPr lang="en-US" altLang="ko-KR" dirty="0" smtClean="0"/>
              <a:t>' </a:t>
            </a:r>
            <a:r>
              <a:rPr lang="ko-KR" altLang="en-US" dirty="0" smtClean="0"/>
              <a:t>이라고 답하고 싶다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성과를 내는 것이 궁극적인 목적인데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그것은 반드시 비전을 향한 것이어야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경영을 통해서 무엇이 비전이고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무엇이 비즈니스 모델인지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무엇이 전략이며 역량인지를 볼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본질을 경영을 통해 꿰뚫고 정리하지 않으면 성과를 내고도 비전과 관계가 없어서 아무 의미 없는 상황이 벌어질 수도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또한 성과는 </a:t>
            </a:r>
            <a:r>
              <a:rPr lang="ko-KR" altLang="en-US" dirty="0" err="1" smtClean="0"/>
              <a:t>지속가능한</a:t>
            </a:r>
            <a:r>
              <a:rPr lang="ko-KR" altLang="en-US" dirty="0" smtClean="0"/>
              <a:t> 것이어야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우연히 한 번 좋은 결과를 내거나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단기적인 자원 투입으로 반짝 효과에 그치는 것은 아무런 의미가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오히려 </a:t>
            </a:r>
            <a:r>
              <a:rPr lang="ko-KR" altLang="en-US" dirty="0" err="1" smtClean="0"/>
              <a:t>지속가능한</a:t>
            </a:r>
            <a:r>
              <a:rPr lang="ko-KR" altLang="en-US" dirty="0" smtClean="0"/>
              <a:t> 성과를 내는 시스템을 구축하는 데 장애물이 되기 때문에 부정적인 의미가 더 크다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지속가능한</a:t>
            </a:r>
            <a:r>
              <a:rPr lang="ko-KR" altLang="en-US" dirty="0" smtClean="0"/>
              <a:t> 성과를 내려면 기업을 시스템사고로 볼 수 있어야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각 핵심 요소들이 복잡한 관계를 맺고 있는 가운데 어떤 부분에서 성장이 일어나는지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어떤 부분이 가장 효율적인 성장의 키가 되는지를 보고 시스템 자체를 성과가 나오는 구조로 재설계해야 한다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그리고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결국 이 모든 것은 실행이 뒷받침 되어야만 가능하다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아무리 좋은 비전도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지속가능하도록</a:t>
            </a:r>
            <a:r>
              <a:rPr lang="ko-KR" altLang="en-US" dirty="0" smtClean="0"/>
              <a:t> 구축된 시스템도 실제 움직여 가는 사람들이 없다면 건물로 지어지지 않은 설계 도면에 불과하다</a:t>
            </a:r>
            <a:r>
              <a:rPr lang="en-US" altLang="ko-KR" dirty="0" smtClean="0"/>
              <a:t>.  </a:t>
            </a:r>
            <a:r>
              <a:rPr lang="ko-KR" altLang="en-US" dirty="0" smtClean="0"/>
              <a:t>비즈니스 </a:t>
            </a:r>
            <a:r>
              <a:rPr lang="ko-KR" altLang="en-US" dirty="0" err="1" smtClean="0"/>
              <a:t>코칭을</a:t>
            </a:r>
            <a:r>
              <a:rPr lang="ko-KR" altLang="en-US" dirty="0" smtClean="0"/>
              <a:t> 통해 이 실행을 일관성 있게 해 나갈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실행 과정 가운데 </a:t>
            </a:r>
            <a:r>
              <a:rPr lang="ko-KR" altLang="en-US" dirty="0" err="1" smtClean="0"/>
              <a:t>여러가지</a:t>
            </a:r>
            <a:r>
              <a:rPr lang="ko-KR" altLang="en-US" dirty="0" smtClean="0"/>
              <a:t> 이슈가 나올 수 있지만 결국 본질을 향해 창조적 능력을 발휘하면 답은 나오게 되어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능력이 있음에도 하지 못하게 만들고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실천으로 연결되지 못하게 하는 수많은 부정적인 장벽을 비즈니스 </a:t>
            </a:r>
            <a:r>
              <a:rPr lang="ko-KR" altLang="en-US" dirty="0" err="1" smtClean="0"/>
              <a:t>코칭을</a:t>
            </a:r>
            <a:r>
              <a:rPr lang="ko-KR" altLang="en-US" dirty="0" smtClean="0"/>
              <a:t> 통해 돌파해 나갈 수 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비전을 향한 효율적인 성과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경영</a:t>
            </a:r>
          </a:p>
          <a:p>
            <a:r>
              <a:rPr lang="ko-KR" altLang="en-US" dirty="0" smtClean="0"/>
              <a:t>지속적인 성과를 내는 구조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시스템 사고</a:t>
            </a:r>
          </a:p>
          <a:p>
            <a:r>
              <a:rPr lang="ko-KR" altLang="en-US" dirty="0" smtClean="0"/>
              <a:t>비전과 성과를 향한 실행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비즈니스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서로 </a:t>
            </a:r>
            <a:r>
              <a:rPr lang="en-US" altLang="ko-KR" dirty="0" smtClean="0">
                <a:hlinkClick r:id="rId3"/>
              </a:rPr>
              <a:t>MECE</a:t>
            </a:r>
            <a:r>
              <a:rPr lang="ko-KR" altLang="en-US" dirty="0" smtClean="0"/>
              <a:t>한 구분은 아니지만 핵심을 볼 때 이렇게 나눠 보았다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좀 더 깊은 연구와 체험을 통해 이 요소들을 진정한 나의 것으로 만들고자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요소들은 앞으로 내 삶의 전반을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내 비즈니스의 전반을 관통하는 중요한 화두가 될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>
                <a:hlinkClick r:id="rId2" action="ppaction://hlinkfile"/>
              </a:rPr>
              <a:t>시간에 대한 현실을 직시하기 </a:t>
            </a:r>
            <a:r>
              <a:rPr lang="en-US" altLang="ko-KR" b="1" dirty="0" smtClean="0">
                <a:hlinkClick r:id="rId2" action="ppaction://hlinkfile"/>
              </a:rPr>
              <a:t>(Know Thy Time) - </a:t>
            </a:r>
            <a:r>
              <a:rPr lang="ko-KR" altLang="en-US" b="1" dirty="0" err="1" smtClean="0">
                <a:hlinkClick r:id="rId2" action="ppaction://hlinkfile"/>
              </a:rPr>
              <a:t>피터드러커의</a:t>
            </a:r>
            <a:r>
              <a:rPr lang="ko-KR" altLang="en-US" b="1" dirty="0" smtClean="0">
                <a:hlinkClick r:id="rId2" action="ppaction://hlinkfile"/>
              </a:rPr>
              <a:t> </a:t>
            </a:r>
            <a:r>
              <a:rPr lang="en-US" altLang="ko-KR" b="1" dirty="0" smtClean="0">
                <a:hlinkClick r:id="rId2" action="ppaction://hlinkfile"/>
              </a:rPr>
              <a:t>4</a:t>
            </a:r>
            <a:r>
              <a:rPr lang="ko-KR" altLang="en-US" b="1" dirty="0" smtClean="0">
                <a:hlinkClick r:id="rId2" action="ppaction://hlinkfile"/>
              </a:rPr>
              <a:t>가지 핵심 질문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시간이라는 개념은 인류 사회에 가장 큰 영향을 </a:t>
            </a:r>
            <a:endParaRPr lang="en-US" altLang="ko-KR" dirty="0" smtClean="0"/>
          </a:p>
          <a:p>
            <a:r>
              <a:rPr lang="ko-KR" altLang="en-US" dirty="0" smtClean="0"/>
              <a:t>끊임없이 주고 있는 대표적인 상징 중 하나다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그만큼 익숙한 상징이기 때문에 별다른 </a:t>
            </a:r>
            <a:endParaRPr lang="en-US" altLang="ko-KR" dirty="0" smtClean="0"/>
          </a:p>
          <a:p>
            <a:r>
              <a:rPr lang="ko-KR" altLang="en-US" dirty="0" smtClean="0"/>
              <a:t>생각 없이 </a:t>
            </a:r>
            <a:r>
              <a:rPr lang="ko-KR" altLang="en-US" dirty="0" err="1" smtClean="0"/>
              <a:t>살다보면</a:t>
            </a:r>
            <a:r>
              <a:rPr lang="ko-KR" altLang="en-US" dirty="0" smtClean="0"/>
              <a:t> 현실과 동떨어진 상태로 </a:t>
            </a:r>
            <a:endParaRPr lang="en-US" altLang="ko-KR" dirty="0" smtClean="0"/>
          </a:p>
          <a:p>
            <a:r>
              <a:rPr lang="ko-KR" altLang="en-US" dirty="0" smtClean="0"/>
              <a:t>쉽게 빠져버릴 수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시간을 잘 사용하고 있지 못하면서도 </a:t>
            </a:r>
            <a:endParaRPr lang="en-US" altLang="ko-KR" dirty="0" smtClean="0"/>
          </a:p>
          <a:p>
            <a:r>
              <a:rPr lang="ko-KR" altLang="en-US" dirty="0" smtClean="0"/>
              <a:t>잘 사용하고 있다고 착각하거나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시간이 충분한데도 부족하다고 착각하는 것 등이다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환상에서 빠져나올 수 있는 좋은 질문들을 소개한다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진정한 변화를 경험하기 원한다면 </a:t>
            </a:r>
            <a:endParaRPr lang="en-US" altLang="ko-KR" dirty="0" smtClean="0"/>
          </a:p>
          <a:p>
            <a:r>
              <a:rPr lang="ko-KR" altLang="en-US" dirty="0" smtClean="0"/>
              <a:t>진정한 자각에서 출발하라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자각을 통해 책임을 지게 된다면 </a:t>
            </a:r>
            <a:endParaRPr lang="en-US" altLang="ko-KR" dirty="0" smtClean="0"/>
          </a:p>
          <a:p>
            <a:r>
              <a:rPr lang="ko-KR" altLang="en-US" dirty="0" smtClean="0"/>
              <a:t>그것이 바로 진정한 변화 그 자체다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출발을 위해 가장 먼저 해야 할 것은 </a:t>
            </a:r>
            <a:endParaRPr lang="en-US" altLang="ko-KR" dirty="0" smtClean="0"/>
          </a:p>
          <a:p>
            <a:r>
              <a:rPr lang="ko-KR" altLang="en-US" b="1" dirty="0" smtClean="0"/>
              <a:t>자각에 대한 자각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다음 질문은 </a:t>
            </a:r>
            <a:r>
              <a:rPr lang="ko-KR" altLang="en-US" dirty="0" err="1" smtClean="0"/>
              <a:t>피터드러커의</a:t>
            </a:r>
            <a:r>
              <a:rPr lang="ko-KR" altLang="en-US" dirty="0" smtClean="0"/>
              <a:t> 명저 </a:t>
            </a:r>
            <a:endParaRPr lang="en-US" altLang="ko-KR" dirty="0" smtClean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자기경영노트 </a:t>
            </a:r>
            <a:r>
              <a:rPr lang="en-US" altLang="ko-KR" dirty="0" smtClean="0"/>
              <a:t>Effective </a:t>
            </a:r>
            <a:r>
              <a:rPr lang="en-US" altLang="ko-KR" dirty="0" err="1" smtClean="0"/>
              <a:t>Excutive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에 </a:t>
            </a:r>
            <a:endParaRPr lang="en-US" altLang="ko-KR" dirty="0" smtClean="0"/>
          </a:p>
          <a:p>
            <a:r>
              <a:rPr lang="ko-KR" altLang="en-US" dirty="0" smtClean="0"/>
              <a:t>나오는 시간 사용에 대한 핵심 질문들이다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원서의 제목인 </a:t>
            </a:r>
            <a:r>
              <a:rPr lang="en-US" altLang="ko-KR" dirty="0" smtClean="0"/>
              <a:t>Effective </a:t>
            </a:r>
            <a:r>
              <a:rPr lang="en-US" altLang="ko-KR" dirty="0" err="1" smtClean="0"/>
              <a:t>Excutive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즉 성과를 내는 경영자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일반 경영자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지식근로자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1</a:t>
            </a:r>
            <a:r>
              <a:rPr lang="ko-KR" altLang="en-US" dirty="0" err="1" smtClean="0"/>
              <a:t>인기업</a:t>
            </a:r>
            <a:r>
              <a:rPr lang="ko-KR" altLang="en-US" dirty="0" smtClean="0"/>
              <a:t> 경영자 등에 해당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되기 위해 </a:t>
            </a:r>
            <a:endParaRPr lang="en-US" altLang="ko-KR" dirty="0" smtClean="0"/>
          </a:p>
          <a:p>
            <a:r>
              <a:rPr lang="ko-KR" altLang="en-US" dirty="0" smtClean="0"/>
              <a:t>시간과 관련해서 질문해 보아야 할 </a:t>
            </a:r>
            <a:endParaRPr lang="en-US" altLang="ko-KR" dirty="0" smtClean="0"/>
          </a:p>
          <a:p>
            <a:r>
              <a:rPr lang="ko-KR" altLang="en-US" dirty="0" smtClean="0"/>
              <a:t>내용에 대한 질문이다</a:t>
            </a:r>
            <a:r>
              <a:rPr lang="en-US" altLang="ko-KR" dirty="0" smtClean="0"/>
              <a:t>.  </a:t>
            </a:r>
            <a:br>
              <a:rPr lang="en-US" altLang="ko-KR" dirty="0" smtClean="0"/>
            </a:br>
            <a:r>
              <a:rPr lang="ko-KR" altLang="en-US" b="1" dirty="0" smtClean="0"/>
              <a:t/>
            </a:r>
            <a:br>
              <a:rPr lang="ko-KR" altLang="en-US" b="1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b="1" dirty="0" smtClean="0"/>
              <a:t>Q1. </a:t>
            </a:r>
            <a:r>
              <a:rPr lang="ko-KR" altLang="en-US" b="1" dirty="0" smtClean="0"/>
              <a:t>이 일을 시작하지 않았다면 어떤 일이 일어났을까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Q2. </a:t>
            </a:r>
            <a:r>
              <a:rPr lang="ko-KR" altLang="en-US" b="1" dirty="0" smtClean="0"/>
              <a:t>내 시간운용표에 기록된 활동 가운데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다른 사람이 더 잘 하지는 못한다 해도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최소한 나만큼은 잘 할 수 있었던 일은 어떤 것인가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Q3. </a:t>
            </a:r>
            <a:r>
              <a:rPr lang="ko-KR" altLang="en-US" b="1" dirty="0" smtClean="0"/>
              <a:t>내가 하는 일 가운데 당신의 목표 달성에 </a:t>
            </a:r>
            <a:endParaRPr lang="en-US" altLang="ko-KR" b="1" dirty="0" smtClean="0"/>
          </a:p>
          <a:p>
            <a:r>
              <a:rPr lang="ko-KR" altLang="en-US" b="1" dirty="0" smtClean="0"/>
              <a:t>아무런 도움도 되지 않으면서 </a:t>
            </a:r>
            <a:endParaRPr lang="en-US" altLang="ko-KR" b="1" dirty="0" smtClean="0"/>
          </a:p>
          <a:p>
            <a:r>
              <a:rPr lang="ko-KR" altLang="en-US" b="1" dirty="0" smtClean="0"/>
              <a:t>당신의 시간만 낭비하게 하는 일은 없는가</a:t>
            </a:r>
            <a:r>
              <a:rPr lang="en-US" altLang="ko-KR" b="1" dirty="0" smtClean="0"/>
              <a:t>? 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Q4. </a:t>
            </a:r>
            <a:r>
              <a:rPr lang="ko-KR" altLang="en-US" b="1" dirty="0" smtClean="0"/>
              <a:t>진정으로 공헌을 할 수 있는 </a:t>
            </a:r>
            <a:endParaRPr lang="en-US" altLang="ko-KR" b="1" dirty="0" smtClean="0"/>
          </a:p>
          <a:p>
            <a:r>
              <a:rPr lang="ko-KR" altLang="en-US" b="1" dirty="0" smtClean="0"/>
              <a:t>큰 과업에 투입할 수 있는 </a:t>
            </a:r>
            <a:endParaRPr lang="en-US" altLang="ko-KR" b="1" dirty="0" smtClean="0"/>
          </a:p>
          <a:p>
            <a:r>
              <a:rPr lang="ko-KR" altLang="en-US" b="1" dirty="0" smtClean="0"/>
              <a:t>자유재량시간은 얼마나 되는가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질문의 내용만 잠시 봐도 </a:t>
            </a:r>
            <a:r>
              <a:rPr lang="ko-KR" altLang="en-US" dirty="0" err="1" smtClean="0"/>
              <a:t>피터드러커의</a:t>
            </a:r>
            <a:r>
              <a:rPr lang="ko-KR" altLang="en-US" dirty="0" smtClean="0"/>
              <a:t> 직접적인 질문의 힘을 느낄 수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단어의 표현들 중 어떤 것은 매우 익숙하고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어떤 것은 딱딱하게 느껴지기도 하지만 </a:t>
            </a:r>
            <a:endParaRPr lang="en-US" altLang="ko-KR" dirty="0" smtClean="0"/>
          </a:p>
          <a:p>
            <a:r>
              <a:rPr lang="ko-KR" altLang="en-US" dirty="0" err="1" smtClean="0"/>
              <a:t>곰곰히</a:t>
            </a:r>
            <a:r>
              <a:rPr lang="ko-KR" altLang="en-US" dirty="0" smtClean="0"/>
              <a:t> 곱씹어 볼 수록 </a:t>
            </a:r>
            <a:endParaRPr lang="en-US" altLang="ko-KR" dirty="0" smtClean="0"/>
          </a:p>
          <a:p>
            <a:r>
              <a:rPr lang="ko-KR" altLang="en-US" dirty="0" smtClean="0"/>
              <a:t>힘이 느껴지는 좋은 질문들이다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 질문들에 대해 하나씩 시간을 들여 </a:t>
            </a:r>
            <a:endParaRPr lang="en-US" altLang="ko-KR" dirty="0" smtClean="0"/>
          </a:p>
          <a:p>
            <a:r>
              <a:rPr lang="ko-KR" altLang="en-US" dirty="0" smtClean="0"/>
              <a:t>숙고해 보면 시간에 대한 소중한 통찰을 얻고 </a:t>
            </a:r>
            <a:endParaRPr lang="en-US" altLang="ko-KR" dirty="0" smtClean="0"/>
          </a:p>
          <a:p>
            <a:r>
              <a:rPr lang="ko-KR" altLang="en-US" dirty="0" smtClean="0"/>
              <a:t>성과를 내는 삶</a:t>
            </a:r>
            <a:r>
              <a:rPr lang="en-US" altLang="ko-KR" dirty="0" smtClean="0"/>
              <a:t>(Effective Life)</a:t>
            </a:r>
            <a:r>
              <a:rPr lang="ko-KR" altLang="en-US" dirty="0" smtClean="0"/>
              <a:t>을 사는 데 큰 유익이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관건은 시간이 필요하다는 것</a:t>
            </a:r>
            <a:r>
              <a:rPr lang="en-US" altLang="ko-KR" dirty="0" smtClean="0"/>
              <a:t>! </a:t>
            </a:r>
          </a:p>
          <a:p>
            <a:r>
              <a:rPr lang="ko-KR" altLang="en-US" dirty="0" smtClean="0"/>
              <a:t>시간에 대해 알기 위해서는 시간을 들여야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b="1" dirty="0" smtClean="0"/>
              <a:t>Q1. </a:t>
            </a:r>
            <a:r>
              <a:rPr lang="ko-KR" altLang="en-US" b="1" dirty="0" smtClean="0"/>
              <a:t>이 일을 시작하지 않았다면 어떤 일이 일어났을까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시간을 차지하는 여러 가지 일들 중에 </a:t>
            </a:r>
            <a:endParaRPr lang="en-US" altLang="ko-KR" dirty="0" smtClean="0"/>
          </a:p>
          <a:p>
            <a:r>
              <a:rPr lang="ko-KR" altLang="en-US" dirty="0" smtClean="0"/>
              <a:t>의외로 별 성과를 주지 못할 것임에도 </a:t>
            </a:r>
            <a:endParaRPr lang="en-US" altLang="ko-KR" dirty="0" smtClean="0"/>
          </a:p>
          <a:p>
            <a:r>
              <a:rPr lang="ko-KR" altLang="en-US" dirty="0" smtClean="0"/>
              <a:t>그냥 하고 있는 일들이 많다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관성에 따라 </a:t>
            </a:r>
            <a:r>
              <a:rPr lang="ko-KR" altLang="en-US" dirty="0" err="1" smtClean="0"/>
              <a:t>하던대로</a:t>
            </a:r>
            <a:r>
              <a:rPr lang="ko-KR" altLang="en-US" dirty="0" smtClean="0"/>
              <a:t> 하는 일이 많다는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무심코 스피드를 올려 달리고 있는 사람들은 </a:t>
            </a:r>
            <a:endParaRPr lang="en-US" altLang="ko-KR" dirty="0" smtClean="0"/>
          </a:p>
          <a:p>
            <a:r>
              <a:rPr lang="ko-KR" altLang="en-US" dirty="0" smtClean="0"/>
              <a:t>잠시 멈춰서 기어를 중립에 놓고 이 질문을 던져보자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시작하지 않았을 때 그다지 심각한 일이 </a:t>
            </a:r>
            <a:endParaRPr lang="en-US" altLang="ko-KR" dirty="0" smtClean="0"/>
          </a:p>
          <a:p>
            <a:r>
              <a:rPr lang="ko-KR" altLang="en-US" dirty="0" smtClean="0"/>
              <a:t>일어나지 않는다는 것은 뒤집어 보면 </a:t>
            </a:r>
            <a:endParaRPr lang="en-US" altLang="ko-KR" dirty="0" smtClean="0"/>
          </a:p>
          <a:p>
            <a:r>
              <a:rPr lang="ko-KR" altLang="en-US" dirty="0" smtClean="0"/>
              <a:t>계속해도 별다른 성과가 나오지 않는 일일 가능성이 크다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그렇다면 거기서 멈춰야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ko-KR" altLang="en-US" dirty="0" smtClean="0"/>
          </a:p>
          <a:p>
            <a:r>
              <a:rPr lang="en-US" altLang="ko-KR" b="1" dirty="0" smtClean="0"/>
              <a:t>Q2. </a:t>
            </a:r>
            <a:r>
              <a:rPr lang="ko-KR" altLang="en-US" b="1" dirty="0" smtClean="0"/>
              <a:t>내 시간운용표에 기록된 활동 가운데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다른 사람이 더 잘 하지는 못한다 해도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최소한 나만큼은 잘 할 수 있었던 일은 어떤 것인가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삶에 과부하가 걸려 있는 상태라면 다른 사람에게 충분히 위임할 수 있는 일을 굳이 자신이 하기 위해 다 쥐고 있지 않은지 돌아볼 필요가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질문은 그런 일들을 걸러낼 수 있는 질문이다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다른 사람도 할 수 있는 일을 하느라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내가 더 잘 할 수 있는 일을 할 시간을 갖지 못하게 되는 것만큼 비효과적인 상황도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ko-KR" altLang="en-US" dirty="0" smtClean="0"/>
          </a:p>
          <a:p>
            <a:r>
              <a:rPr lang="en-US" altLang="ko-KR" b="1" dirty="0" smtClean="0"/>
              <a:t>Q3. </a:t>
            </a:r>
            <a:r>
              <a:rPr lang="ko-KR" altLang="en-US" b="1" dirty="0" smtClean="0"/>
              <a:t>내가 하는 일 가운데 당신의 목표 달성에 아무런 도움도 되지 않으면서 당신의 시간만 낭비하게 하는 일은 없는가</a:t>
            </a:r>
            <a:r>
              <a:rPr lang="en-US" altLang="ko-KR" b="1" dirty="0" smtClean="0"/>
              <a:t>?</a:t>
            </a:r>
            <a:br>
              <a:rPr lang="en-US" altLang="ko-KR" b="1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함께 하는 파트너가 있다면 서로에게 던질 수 있는 깨끗한 질문이다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상대방의 목표 달성에 도움이 안 되고 시간을 낭비하게 하는 일이라면 자기 자신도 성과 없이 시간을 보내는 것이고 동시에 상대방도 마찬가지가 되므로 </a:t>
            </a:r>
            <a:r>
              <a:rPr lang="en-US" altLang="ko-KR" dirty="0" smtClean="0"/>
              <a:t>2</a:t>
            </a:r>
            <a:r>
              <a:rPr lang="ko-KR" altLang="en-US" dirty="0" smtClean="0"/>
              <a:t>배 이상의 시간 낭비가 일어나게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서로 질문하고 깨끗한 대화를 할 수 있을 때 할 필요가 없는데 서로 배려하느라 하고 있던 일들을 멈출 수 있다</a:t>
            </a:r>
            <a:r>
              <a:rPr lang="en-US" altLang="ko-KR" dirty="0" smtClean="0"/>
              <a:t>.  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b="1" dirty="0" smtClean="0"/>
              <a:t>Q4. </a:t>
            </a:r>
            <a:r>
              <a:rPr lang="ko-KR" altLang="en-US" b="1" dirty="0" smtClean="0"/>
              <a:t>진정으로 공헌을 할 수 있는 큰 과업에 투입할 수 있는 자유재량시간은 얼마나 되는가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  </a:t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의미있는</a:t>
            </a:r>
            <a:r>
              <a:rPr lang="ko-KR" altLang="en-US" dirty="0" smtClean="0"/>
              <a:t> 성과를 만들고 그것이 스스로에게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다른 사람들에게 공헌이 될 수 있으려면 최소한의 연속된 시간이 필요하다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스스로 자유롭게 일할 수 있도록 연속적으로 확보할 수 있는 시간이 바로 자유재량시간이다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자신에게 필요한 자유재량시간은 몇 시간인지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가능한 자유재량시간을 확보하고 있는지 이 질문을 통해 확인해보라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쪼개진 </a:t>
            </a:r>
            <a:r>
              <a:rPr lang="en-US" altLang="ko-KR" dirty="0" smtClean="0"/>
              <a:t>30</a:t>
            </a:r>
            <a:r>
              <a:rPr lang="ko-KR" altLang="en-US" dirty="0" smtClean="0"/>
              <a:t>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번보다 연속된 </a:t>
            </a:r>
            <a:r>
              <a:rPr lang="en-US" altLang="ko-KR" dirty="0" smtClean="0"/>
              <a:t>300</a:t>
            </a:r>
            <a:r>
              <a:rPr lang="ko-KR" altLang="en-US" dirty="0" smtClean="0"/>
              <a:t>분의 시간이 훨씬 강력하다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앞의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가지 질문에 대해 깊게 생각해 보기 위해서 몇 시간이 필요한가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지금 이 글을 읽는데 사용한 시간이 아닌 </a:t>
            </a:r>
            <a:r>
              <a:rPr lang="ko-KR" altLang="en-US" dirty="0" err="1" smtClean="0"/>
              <a:t>또다른</a:t>
            </a:r>
            <a:r>
              <a:rPr lang="ko-KR" altLang="en-US" dirty="0" smtClean="0"/>
              <a:t> 시간 말이다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지금부터 바로 </a:t>
            </a:r>
            <a:r>
              <a:rPr lang="en-US" altLang="ko-KR" dirty="0" smtClean="0"/>
              <a:t>'</a:t>
            </a:r>
            <a:r>
              <a:rPr lang="ko-KR" altLang="en-US" dirty="0" smtClean="0"/>
              <a:t>자유재량시간</a:t>
            </a:r>
            <a:r>
              <a:rPr lang="en-US" altLang="ko-KR" dirty="0" smtClean="0"/>
              <a:t>(discretionary time)'</a:t>
            </a:r>
            <a:r>
              <a:rPr lang="ko-KR" altLang="en-US" dirty="0" smtClean="0"/>
              <a:t>을 확보해서 이 질문들에 대해 깊고도 즐거운 여행을 시작해보자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강점을 방해하는 장애물 </a:t>
            </a:r>
            <a:r>
              <a:rPr lang="en-US" altLang="ko-KR" b="1" dirty="0" smtClean="0">
                <a:hlinkClick r:id="rId2" action="ppaction://hlinkfile"/>
              </a:rPr>
              <a:t>vs. </a:t>
            </a:r>
            <a:r>
              <a:rPr lang="ko-KR" altLang="en-US" b="1" dirty="0" smtClean="0">
                <a:hlinkClick r:id="rId2" action="ppaction://hlinkfile"/>
              </a:rPr>
              <a:t>약점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성과를 내는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효과성이</a:t>
            </a:r>
            <a:r>
              <a:rPr lang="ko-KR" altLang="en-US" dirty="0" smtClean="0"/>
              <a:t> 있는</a:t>
            </a:r>
            <a:r>
              <a:rPr lang="en-US" altLang="ko-KR" dirty="0" smtClean="0"/>
              <a:t>, Effective) </a:t>
            </a:r>
          </a:p>
          <a:p>
            <a:r>
              <a:rPr lang="ko-KR" altLang="en-US" dirty="0" smtClean="0"/>
              <a:t>사람들은 인간의 강점을 활용해 </a:t>
            </a:r>
            <a:endParaRPr lang="en-US" altLang="ko-KR" dirty="0" smtClean="0"/>
          </a:p>
          <a:p>
            <a:r>
              <a:rPr lang="ko-KR" altLang="en-US" dirty="0" smtClean="0"/>
              <a:t>생산성을 높인다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그는 단점을 바탕으로 해서는 </a:t>
            </a:r>
            <a:endParaRPr lang="en-US" altLang="ko-KR" dirty="0" smtClean="0"/>
          </a:p>
          <a:p>
            <a:r>
              <a:rPr lang="ko-KR" altLang="en-US" dirty="0" smtClean="0"/>
              <a:t>생산성을 올릴 수 없다는 사실을 잘 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결과를 얻기 위해 우리는 </a:t>
            </a:r>
            <a:endParaRPr lang="en-US" altLang="ko-KR" dirty="0" smtClean="0"/>
          </a:p>
          <a:p>
            <a:r>
              <a:rPr lang="ko-KR" altLang="en-US" dirty="0" smtClean="0"/>
              <a:t>이용 가능한 모든 강점을 활용해야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동료와 상사의 강점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자기 자신의 강점을 </a:t>
            </a:r>
            <a:endParaRPr lang="en-US" altLang="ko-KR" dirty="0" smtClean="0"/>
          </a:p>
          <a:p>
            <a:r>
              <a:rPr lang="ko-KR" altLang="en-US" dirty="0" smtClean="0"/>
              <a:t>활용해야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이런 강점이야말로 진정한 기회다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 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피터드러커</a:t>
            </a:r>
            <a:r>
              <a:rPr lang="ko-KR" altLang="en-US" dirty="0" smtClean="0"/>
              <a:t>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자기경영노트</a:t>
            </a:r>
            <a:r>
              <a:rPr lang="en-US" altLang="ko-KR" dirty="0" smtClean="0"/>
              <a:t>, The Effective Executive&gt;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성과를 내기 위해서는 자신이 잘 할 수 있는 것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즉 강점에 초점을 맞추고 </a:t>
            </a:r>
            <a:endParaRPr lang="en-US" altLang="ko-KR" dirty="0" smtClean="0"/>
          </a:p>
          <a:p>
            <a:r>
              <a:rPr lang="ko-KR" altLang="en-US" dirty="0" smtClean="0"/>
              <a:t>그 강점을 활용해야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자신이 잘 할 수 없는 것을 하지 않는 것은 성과를 낼 수 잇는 방법이 아니라 </a:t>
            </a:r>
            <a:endParaRPr lang="en-US" altLang="ko-KR" dirty="0" smtClean="0"/>
          </a:p>
          <a:p>
            <a:r>
              <a:rPr lang="ko-KR" altLang="en-US" dirty="0" smtClean="0"/>
              <a:t>손해를 보지 않은 방법이다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손해를 보지 않는 것은 성과 제로와 다를 바 없다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/>
              <a:t>피터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드러커의</a:t>
            </a:r>
            <a:r>
              <a:rPr lang="ko-KR" altLang="en-US" dirty="0" smtClean="0"/>
              <a:t> 핵심적인 내용을 숙고하다가 </a:t>
            </a:r>
            <a:endParaRPr lang="en-US" altLang="ko-KR" dirty="0" smtClean="0"/>
          </a:p>
          <a:p>
            <a:r>
              <a:rPr lang="ko-KR" altLang="en-US" dirty="0" smtClean="0"/>
              <a:t>새롭게 인식하게 된 것이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바로 다음의 두 가지를 잘 분별해야 한다는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사람들은 이 두 가지를 구별하지 못해서 </a:t>
            </a:r>
            <a:endParaRPr lang="en-US" altLang="ko-KR" dirty="0" smtClean="0"/>
          </a:p>
          <a:p>
            <a:r>
              <a:rPr lang="ko-KR" altLang="en-US" dirty="0" smtClean="0"/>
              <a:t>해야 할 일을 하지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하지 않아야 할 일을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b="1" dirty="0" smtClean="0"/>
              <a:t>강점을 방해하는 장애물 </a:t>
            </a:r>
            <a:r>
              <a:rPr lang="en-US" altLang="ko-KR" b="1" dirty="0" smtClean="0"/>
              <a:t>vs. </a:t>
            </a:r>
            <a:r>
              <a:rPr lang="ko-KR" altLang="en-US" b="1" dirty="0" smtClean="0"/>
              <a:t>약점</a:t>
            </a:r>
            <a:br>
              <a:rPr lang="ko-KR" altLang="en-US" b="1" dirty="0" smtClean="0"/>
            </a:b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b="1" dirty="0" smtClean="0"/>
              <a:t/>
            </a:r>
            <a:br>
              <a:rPr lang="ko-KR" altLang="en-US" b="1" dirty="0" smtClean="0"/>
            </a:br>
            <a:endParaRPr lang="ko-KR" altLang="en-US" dirty="0" smtClean="0"/>
          </a:p>
          <a:p>
            <a:r>
              <a:rPr lang="ko-KR" altLang="en-US" dirty="0" smtClean="0"/>
              <a:t>이 두 가지는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강점과 이를 활용한 성과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주목하지 않으면 모두 약점으로 생각하게 되기 쉽다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사람마다 고유한 강점이 있는데 그 강점을 발휘하지 못하게 하는 장애물도 동시에 가지고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강점이 무엇인지 명료하게 알고 있으면 그 강점을 방해하는 장애물이 무엇인지도 명료하게 알게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장애물은 주목해서 처리</a:t>
            </a:r>
            <a:r>
              <a:rPr lang="en-US" altLang="ko-KR" dirty="0" smtClean="0"/>
              <a:t>/</a:t>
            </a:r>
            <a:r>
              <a:rPr lang="ko-KR" altLang="en-US" dirty="0" smtClean="0"/>
              <a:t>해소 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이것은 약점이 아니라 강점을 방해하는 장애물이기 때문이다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자각 </a:t>
            </a:r>
            <a:r>
              <a:rPr lang="en-US" altLang="ko-KR" dirty="0" smtClean="0"/>
              <a:t>3 </a:t>
            </a:r>
            <a:r>
              <a:rPr lang="ko-KR" altLang="en-US" dirty="0" smtClean="0"/>
              <a:t>질문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나는 무엇을 </a:t>
            </a:r>
            <a:endParaRPr lang="en-US" altLang="ko-KR" b="1" dirty="0" smtClean="0"/>
          </a:p>
          <a:p>
            <a:r>
              <a:rPr lang="en-US" altLang="ko-KR" b="1" dirty="0" smtClean="0"/>
              <a:t>    </a:t>
            </a:r>
            <a:r>
              <a:rPr lang="ko-KR" altLang="en-US" b="1" dirty="0" smtClean="0"/>
              <a:t>자각하고 있는가</a:t>
            </a:r>
            <a:r>
              <a:rPr lang="en-US" altLang="ko-KR" b="1" dirty="0" smtClean="0"/>
              <a:t>?</a:t>
            </a:r>
          </a:p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그것을 얼마나 </a:t>
            </a:r>
            <a:endParaRPr lang="en-US" altLang="ko-KR" b="1" dirty="0" smtClean="0"/>
          </a:p>
          <a:p>
            <a:r>
              <a:rPr lang="en-US" altLang="ko-KR" b="1" dirty="0" smtClean="0"/>
              <a:t>     </a:t>
            </a:r>
            <a:r>
              <a:rPr lang="ko-KR" altLang="en-US" b="1" dirty="0" smtClean="0"/>
              <a:t>자각하고 있는가</a:t>
            </a:r>
            <a:r>
              <a:rPr lang="en-US" altLang="ko-KR" b="1" dirty="0" smtClean="0"/>
              <a:t>? </a:t>
            </a:r>
          </a:p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그것을  정말로 </a:t>
            </a:r>
            <a:endParaRPr lang="en-US" altLang="ko-KR" b="1" dirty="0" smtClean="0"/>
          </a:p>
          <a:p>
            <a:r>
              <a:rPr lang="en-US" altLang="ko-KR" b="1" dirty="0" smtClean="0"/>
              <a:t>     </a:t>
            </a:r>
            <a:r>
              <a:rPr lang="ko-KR" altLang="en-US" b="1" dirty="0" smtClean="0"/>
              <a:t>자각하고 있는가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반면 약점은 강점을 방해하는 장애물이 아니라 </a:t>
            </a:r>
            <a:endParaRPr lang="en-US" altLang="ko-KR" dirty="0" smtClean="0"/>
          </a:p>
          <a:p>
            <a:r>
              <a:rPr lang="ko-KR" altLang="en-US" dirty="0" smtClean="0"/>
              <a:t>그냥 잘 하지 못하는 요소다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여기에는 주목할 필요가 없다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잘 하지 못하는 것을 억지로 잘 하려고 할 때 </a:t>
            </a:r>
            <a:endParaRPr lang="en-US" altLang="ko-KR" dirty="0" smtClean="0"/>
          </a:p>
          <a:p>
            <a:r>
              <a:rPr lang="ko-KR" altLang="en-US" dirty="0" smtClean="0"/>
              <a:t>오히려 불필요한 에너지와 자원이 </a:t>
            </a:r>
            <a:endParaRPr lang="en-US" altLang="ko-KR" dirty="0" smtClean="0"/>
          </a:p>
          <a:p>
            <a:r>
              <a:rPr lang="ko-KR" altLang="en-US" dirty="0" smtClean="0"/>
              <a:t>낭비되기 때문이다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약점을 극복한 결과는 어떤 성과로도 </a:t>
            </a:r>
            <a:endParaRPr lang="en-US" altLang="ko-KR" dirty="0" smtClean="0"/>
          </a:p>
          <a:p>
            <a:r>
              <a:rPr lang="ko-KR" altLang="en-US" dirty="0" smtClean="0"/>
              <a:t>연결되지 못한다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애당초 그것은 강점을 방해하는 장애물이 </a:t>
            </a:r>
            <a:endParaRPr lang="en-US" altLang="ko-KR" dirty="0" smtClean="0"/>
          </a:p>
          <a:p>
            <a:r>
              <a:rPr lang="ko-KR" altLang="en-US" dirty="0" smtClean="0"/>
              <a:t>아니었기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장애물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두 가지를 반대로 생각할 때 성과는 제로에서 </a:t>
            </a:r>
            <a:endParaRPr lang="en-US" altLang="ko-KR" dirty="0" smtClean="0"/>
          </a:p>
          <a:p>
            <a:r>
              <a:rPr lang="ko-KR" altLang="en-US" dirty="0" smtClean="0"/>
              <a:t>더 내려가 마이너스가 되고 만다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강점을 방해하는 장애물은 </a:t>
            </a:r>
            <a:endParaRPr lang="en-US" altLang="ko-KR" dirty="0" smtClean="0"/>
          </a:p>
          <a:p>
            <a:r>
              <a:rPr lang="ko-KR" altLang="en-US" dirty="0" smtClean="0"/>
              <a:t>충분히 해소할 수 있는 것임에도 원래의 약점이라고 생각해서 해소할 시도를 하지 않게 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약점은 해소해야 하는 것이 아니라 </a:t>
            </a:r>
            <a:endParaRPr lang="en-US" altLang="ko-KR" dirty="0" smtClean="0"/>
          </a:p>
          <a:p>
            <a:r>
              <a:rPr lang="ko-KR" altLang="en-US" dirty="0" smtClean="0"/>
              <a:t>그대로 두거나 위임하고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강점에 집중해야 하는데 불필요한 시도를 하게 되기 때문이다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ko-KR" altLang="en-US" dirty="0" smtClean="0"/>
          </a:p>
          <a:p>
            <a:r>
              <a:rPr lang="ko-KR" altLang="en-US" dirty="0" smtClean="0"/>
              <a:t>이 두 가지가 아직도 분명하게 구별되지 않는다면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스스로 자신이 가진 명백한 강점에 주목해서 다음과 같이 질문해 보라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b="1" dirty="0" smtClean="0"/>
              <a:t>Q1. </a:t>
            </a:r>
            <a:r>
              <a:rPr lang="ko-KR" altLang="en-US" b="1" dirty="0" smtClean="0"/>
              <a:t>내가 자연스럽게 다른 사람보다 탁월하게 잘 할 수 있는 강점은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Q2. </a:t>
            </a:r>
            <a:r>
              <a:rPr lang="ko-KR" altLang="en-US" b="1" dirty="0" smtClean="0"/>
              <a:t>이 강점이 제대로 발휘되지 못하도록 방해하는 장애물은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Q3. </a:t>
            </a:r>
            <a:r>
              <a:rPr lang="ko-KR" altLang="en-US" b="1" dirty="0" smtClean="0"/>
              <a:t>내가 자연스럽게 다른 사람보다 잘 하지 못하는 약점은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Q4. Q2,Q3</a:t>
            </a:r>
            <a:r>
              <a:rPr lang="ko-KR" altLang="en-US" b="1" dirty="0" smtClean="0"/>
              <a:t>의 질문에서 알게 된 강점을 방해하는 장애물과 약점에 대한 분별을 통해 새롭게 인식한 것은 무엇인가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강점을 방해하는 장애물을 </a:t>
            </a:r>
            <a:endParaRPr lang="en-US" altLang="ko-KR" dirty="0" smtClean="0"/>
          </a:p>
          <a:p>
            <a:r>
              <a:rPr lang="ko-KR" altLang="en-US" dirty="0" smtClean="0"/>
              <a:t>해소하기 위한 방법은 무엇일까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ko-KR" altLang="en-US" dirty="0" err="1" smtClean="0"/>
              <a:t>그동안</a:t>
            </a:r>
            <a:r>
              <a:rPr lang="ko-KR" altLang="en-US" dirty="0" smtClean="0"/>
              <a:t> 우리가 </a:t>
            </a:r>
            <a:r>
              <a:rPr lang="ko-KR" altLang="en-US" dirty="0" err="1" smtClean="0"/>
              <a:t>코칭에서</a:t>
            </a:r>
            <a:r>
              <a:rPr lang="ko-KR" altLang="en-US" dirty="0" smtClean="0"/>
              <a:t> 다뤄왔던 </a:t>
            </a:r>
            <a:endParaRPr lang="en-US" altLang="ko-KR" dirty="0" smtClean="0"/>
          </a:p>
          <a:p>
            <a:r>
              <a:rPr lang="ko-KR" altLang="en-US" dirty="0" smtClean="0"/>
              <a:t>수많은 방법들</a:t>
            </a:r>
            <a:endParaRPr lang="en-US" altLang="ko-KR" dirty="0" smtClean="0"/>
          </a:p>
          <a:p>
            <a:r>
              <a:rPr lang="en-US" altLang="ko-KR" dirty="0" smtClean="0"/>
              <a:t>(SK, CORE, GAP, </a:t>
            </a:r>
            <a:r>
              <a:rPr lang="ko-KR" altLang="en-US" dirty="0" err="1" smtClean="0"/>
              <a:t>코칭질문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센터링</a:t>
            </a:r>
            <a:r>
              <a:rPr lang="en-US" altLang="ko-KR" dirty="0" smtClean="0"/>
              <a:t>, EFT..)</a:t>
            </a:r>
            <a:r>
              <a:rPr lang="ko-KR" altLang="en-US" dirty="0" smtClean="0"/>
              <a:t>이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/>
              <a:t>그동안</a:t>
            </a:r>
            <a:r>
              <a:rPr lang="ko-KR" altLang="en-US" dirty="0" smtClean="0"/>
              <a:t> 혹시 약점을 극복하기 위한 </a:t>
            </a:r>
            <a:endParaRPr lang="en-US" altLang="ko-KR" dirty="0" smtClean="0"/>
          </a:p>
          <a:p>
            <a:r>
              <a:rPr lang="ko-KR" altLang="en-US" dirty="0" smtClean="0"/>
              <a:t>관점으로 이 방법들에 주목했다면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강점을 탁월하게 발휘하기 위한 관점으로 </a:t>
            </a:r>
            <a:endParaRPr lang="en-US" altLang="ko-KR" dirty="0" smtClean="0"/>
          </a:p>
          <a:p>
            <a:r>
              <a:rPr lang="ko-KR" altLang="en-US" dirty="0" smtClean="0"/>
              <a:t>그것에 다시 주목해 보라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새로운 통찰과 함께 강점을 </a:t>
            </a:r>
            <a:endParaRPr lang="en-US" altLang="ko-KR" dirty="0" smtClean="0"/>
          </a:p>
          <a:p>
            <a:r>
              <a:rPr lang="ko-KR" altLang="en-US" dirty="0" smtClean="0"/>
              <a:t>더 잘 발휘하게 된 자신을 경험하게 될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‘습관 만들기’ 정복하기 어려운 요새인가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‘습관 만들기’ 정복하기 어려운 요새인가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습관을 만드는 쉽고 효과적인 방법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/>
              <a:t>“</a:t>
            </a:r>
            <a:r>
              <a:rPr lang="ko-KR" altLang="en-US" dirty="0" err="1" smtClean="0"/>
              <a:t>휴</a:t>
            </a:r>
            <a:r>
              <a:rPr lang="en-US" altLang="ko-KR" dirty="0" smtClean="0"/>
              <a:t>.. </a:t>
            </a:r>
            <a:r>
              <a:rPr lang="ko-KR" altLang="en-US" dirty="0" smtClean="0"/>
              <a:t>차라리 포기를 해버리니 마음이라도 홀가분하네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역시 무리하게 매일 운동하고 책을 읽으려 한 것이 문제였어</a:t>
            </a:r>
            <a:r>
              <a:rPr lang="en-US" altLang="ko-KR" dirty="0" smtClean="0"/>
              <a:t>...”</a:t>
            </a:r>
          </a:p>
          <a:p>
            <a:r>
              <a:rPr lang="en-US" altLang="ko-KR" dirty="0" smtClean="0"/>
              <a:t>  </a:t>
            </a:r>
            <a:r>
              <a:rPr lang="ko-KR" altLang="en-US" dirty="0" smtClean="0"/>
              <a:t>올해로 직장 </a:t>
            </a:r>
            <a:r>
              <a:rPr lang="en-US" altLang="ko-KR" dirty="0" smtClean="0"/>
              <a:t>8</a:t>
            </a:r>
            <a:r>
              <a:rPr lang="ko-KR" altLang="en-US" dirty="0" err="1" smtClean="0"/>
              <a:t>년차를</a:t>
            </a:r>
            <a:r>
              <a:rPr lang="ko-KR" altLang="en-US" dirty="0" smtClean="0"/>
              <a:t> 맞는 </a:t>
            </a:r>
            <a:r>
              <a:rPr lang="en-US" altLang="ko-KR" dirty="0" smtClean="0"/>
              <a:t>34</a:t>
            </a:r>
            <a:r>
              <a:rPr lang="ko-KR" altLang="en-US" dirty="0" smtClean="0"/>
              <a:t>세의 회사원 </a:t>
            </a:r>
            <a:r>
              <a:rPr lang="en-US" altLang="ko-KR" dirty="0" smtClean="0"/>
              <a:t>A</a:t>
            </a:r>
            <a:r>
              <a:rPr lang="ko-KR" altLang="en-US" dirty="0" smtClean="0"/>
              <a:t>씨는 해마다 비슷한 넋두리를 반복하고 있다</a:t>
            </a:r>
            <a:r>
              <a:rPr lang="en-US" altLang="ko-KR" dirty="0" smtClean="0"/>
              <a:t>. 2007</a:t>
            </a:r>
            <a:r>
              <a:rPr lang="ko-KR" altLang="en-US" dirty="0" smtClean="0"/>
              <a:t>년 새해를 맞이하면서 새로운 발전을 이루는 해로 만들 것을 다짐하고 매일 아침 </a:t>
            </a:r>
            <a:r>
              <a:rPr lang="en-US" altLang="ko-KR" dirty="0" smtClean="0"/>
              <a:t>8</a:t>
            </a:r>
            <a:r>
              <a:rPr lang="ko-KR" altLang="en-US" dirty="0" smtClean="0"/>
              <a:t>시에 운동 </a:t>
            </a:r>
            <a:r>
              <a:rPr lang="en-US" altLang="ko-KR" dirty="0" smtClean="0"/>
              <a:t>1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저녁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시에 독서 </a:t>
            </a:r>
            <a:r>
              <a:rPr lang="en-US" altLang="ko-KR" dirty="0" smtClean="0"/>
              <a:t>1</a:t>
            </a:r>
            <a:r>
              <a:rPr lang="ko-KR" altLang="en-US" dirty="0" smtClean="0"/>
              <a:t>시간이라는 계획을 세운 것이 불과 얼마 전이다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한 주 동안 열심히 시도하다가 제풀에 지쳐버리고 말았다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아침 운동은 전날 야근의 여파로 부담스러운 통과의례가 되어 버렸고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저녁 독서는 끝내야 할 숙제처럼 더 큰 짐이 되어서 마음에 부담으로 다가왔다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두 주가 지나서 </a:t>
            </a:r>
            <a:endParaRPr lang="en-US" altLang="ko-KR" dirty="0" smtClean="0"/>
          </a:p>
          <a:p>
            <a:r>
              <a:rPr lang="ko-KR" altLang="en-US" dirty="0" smtClean="0"/>
              <a:t>계획 자체에 대한 부담 때문에 </a:t>
            </a:r>
            <a:endParaRPr lang="en-US" altLang="ko-KR" dirty="0" smtClean="0"/>
          </a:p>
          <a:p>
            <a:r>
              <a:rPr lang="ko-KR" altLang="en-US" dirty="0" smtClean="0"/>
              <a:t>하루 종일 마음이 편치 않았던 </a:t>
            </a:r>
            <a:endParaRPr lang="en-US" altLang="ko-KR" dirty="0" smtClean="0"/>
          </a:p>
          <a:p>
            <a:r>
              <a:rPr lang="en-US" altLang="ko-KR" dirty="0" smtClean="0"/>
              <a:t>A</a:t>
            </a:r>
            <a:r>
              <a:rPr lang="ko-KR" altLang="en-US" dirty="0" smtClean="0"/>
              <a:t>씨는 과감하게 세웠던 계획을 </a:t>
            </a:r>
            <a:endParaRPr lang="en-US" altLang="ko-KR" dirty="0" smtClean="0"/>
          </a:p>
          <a:p>
            <a:r>
              <a:rPr lang="ko-KR" altLang="en-US" dirty="0" smtClean="0"/>
              <a:t>결국 포기하기로 결심했다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계획을 세우기 전의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마음이라도 편했던 생활로 </a:t>
            </a:r>
            <a:endParaRPr lang="en-US" altLang="ko-KR" dirty="0" smtClean="0"/>
          </a:p>
          <a:p>
            <a:r>
              <a:rPr lang="ko-KR" altLang="en-US" dirty="0" smtClean="0"/>
              <a:t>돌아가기로 한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endParaRPr lang="ko-KR" altLang="en-US" dirty="0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습관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사람들은 누구나 시간을 </a:t>
            </a:r>
            <a:endParaRPr lang="en-US" altLang="ko-KR" dirty="0" smtClean="0"/>
          </a:p>
          <a:p>
            <a:r>
              <a:rPr lang="ko-KR" altLang="en-US" dirty="0" smtClean="0"/>
              <a:t>알차게 쓰고 싶어 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스스로 발전하고 싶은 욕구가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그래서 거창한 계획을 세우고 </a:t>
            </a:r>
            <a:endParaRPr lang="en-US" altLang="ko-KR" dirty="0" smtClean="0"/>
          </a:p>
          <a:p>
            <a:r>
              <a:rPr lang="ko-KR" altLang="en-US" dirty="0" smtClean="0"/>
              <a:t>습관으로 만들어보려고 하지만 </a:t>
            </a:r>
            <a:endParaRPr lang="en-US" altLang="ko-KR" dirty="0" smtClean="0"/>
          </a:p>
          <a:p>
            <a:r>
              <a:rPr lang="ko-KR" altLang="en-US" dirty="0" smtClean="0"/>
              <a:t>시작하는 순간부터 세웠던 계획은 </a:t>
            </a:r>
            <a:endParaRPr lang="en-US" altLang="ko-KR" dirty="0" smtClean="0"/>
          </a:p>
          <a:p>
            <a:r>
              <a:rPr lang="ko-KR" altLang="en-US" dirty="0" smtClean="0"/>
              <a:t>난공불락의 성처럼 부담으로 다가오고 만다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그래서 </a:t>
            </a:r>
            <a:r>
              <a:rPr lang="en-US" altLang="ko-KR" dirty="0" smtClean="0"/>
              <a:t>A</a:t>
            </a:r>
            <a:r>
              <a:rPr lang="ko-KR" altLang="en-US" dirty="0" smtClean="0"/>
              <a:t>씨와 같이 포기를 하는 경우가 </a:t>
            </a:r>
            <a:endParaRPr lang="en-US" altLang="ko-KR" dirty="0" smtClean="0"/>
          </a:p>
          <a:p>
            <a:r>
              <a:rPr lang="ko-KR" altLang="en-US" dirty="0" smtClean="0"/>
              <a:t>대부분이다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과연 좀 더 쉽게 효과적으로 습관을 </a:t>
            </a:r>
            <a:endParaRPr lang="en-US" altLang="ko-KR" dirty="0" smtClean="0"/>
          </a:p>
          <a:p>
            <a:r>
              <a:rPr lang="ko-KR" altLang="en-US" dirty="0" smtClean="0"/>
              <a:t>만드는 방법은 따로 있는 것일까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smtClean="0"/>
              <a:t>‘습관’ 그 정체는</a:t>
            </a:r>
            <a:r>
              <a:rPr lang="en-US" altLang="ko-KR" b="1" dirty="0" smtClean="0"/>
              <a:t>? </a:t>
            </a:r>
            <a:endParaRPr lang="ko-KR" altLang="en-US" dirty="0" smtClean="0"/>
          </a:p>
          <a:p>
            <a:r>
              <a:rPr lang="ko-KR" altLang="en-US" dirty="0" smtClean="0"/>
              <a:t>  습관은 일정기간 행동을 반복해서 자연스럽게 몸에 밴 행동 패턴이다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일정기간은 습관이 만들어지는데 필요한 시간을 말하며 보통 최소 </a:t>
            </a:r>
            <a:r>
              <a:rPr lang="en-US" altLang="ko-KR" dirty="0" smtClean="0"/>
              <a:t>21</a:t>
            </a:r>
            <a:r>
              <a:rPr lang="ko-KR" altLang="en-US" dirty="0" smtClean="0"/>
              <a:t>일 이상의 기간이 필요하다고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기간 동안 동일한 행동을 반복해서 몸이 습득을 하면 일정한 행동 패턴이 만들어진다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패턴을 머리로만 기억하는 것이 아니라 몸이 기억해야만 습관이 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습관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여기서 패턴이라는 말에 주목해야 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‘</a:t>
            </a:r>
            <a:r>
              <a:rPr lang="ko-KR" altLang="en-US" dirty="0" smtClean="0"/>
              <a:t>무엇을’ 습관으로 </a:t>
            </a:r>
            <a:r>
              <a:rPr lang="ko-KR" altLang="en-US" dirty="0" err="1" smtClean="0"/>
              <a:t>만드는가보다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어떻게’ 습관을 만드는가가 중요한데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바로 </a:t>
            </a:r>
            <a:r>
              <a:rPr lang="en-US" altLang="ko-KR" dirty="0" smtClean="0"/>
              <a:t>'</a:t>
            </a:r>
            <a:r>
              <a:rPr lang="ko-KR" altLang="en-US" dirty="0" smtClean="0"/>
              <a:t>어떻게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해당되는 것이 </a:t>
            </a:r>
            <a:endParaRPr lang="en-US" altLang="ko-KR" dirty="0" smtClean="0"/>
          </a:p>
          <a:p>
            <a:r>
              <a:rPr lang="ko-KR" altLang="en-US" dirty="0" smtClean="0"/>
              <a:t>패턴을 만드는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습관의 패턴인 ‘어떻게’가 중요한 이유는 이것이 습관을 만드는 기본이 되며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이후에 하게 될 다른 습관 만들기에도 </a:t>
            </a:r>
            <a:endParaRPr lang="en-US" altLang="ko-KR" dirty="0" smtClean="0"/>
          </a:p>
          <a:p>
            <a:r>
              <a:rPr lang="ko-KR" altLang="en-US" dirty="0" smtClean="0"/>
              <a:t>지속적인 영향을 주기 때문이다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습관을 보다 쉽게 만들려면 먼저 습관 만들기를 두 단계로 나눠서 생각해야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첫 번째 단계는 패턴을 만드는 것이고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두 번째 단계는 그 패턴에 들어갈 내용을 만드는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많은 사람들이 패턴 만들기와 내용 만들기를 순서 없이 동시에 하려고 하기 때문에 습관 형성에 실패한다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먼저 습관의 패턴을 만들고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패턴이 몸에 밴 후에 습관의 내용을 만들어야 몸의 저항 없이 성공적으로 습관을 만들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패턴이 세워지지 않은 상태에서 무리하게 내용을 넣으려고 하면 실패하는 것은 물론이고 무엇 때문에 실패했는지도 모르게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추상적인 이야기로 들릴 수 있기 때문에 회사원 </a:t>
            </a:r>
            <a:r>
              <a:rPr lang="en-US" altLang="ko-KR" dirty="0" smtClean="0"/>
              <a:t>A</a:t>
            </a:r>
            <a:r>
              <a:rPr lang="ko-KR" altLang="en-US" dirty="0" smtClean="0"/>
              <a:t>씨가 독서 습관을 만드는 것을 예로 생각해 보도록 하자</a:t>
            </a:r>
            <a:r>
              <a:rPr lang="en-US" altLang="ko-KR" dirty="0" smtClean="0"/>
              <a:t>. A</a:t>
            </a:r>
            <a:r>
              <a:rPr lang="ko-KR" altLang="en-US" dirty="0" smtClean="0"/>
              <a:t>씨의 목표는 매일 저녁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시에 한 시간의 독서를 하는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학습코칭</a:t>
            </a:r>
            <a:r>
              <a:rPr lang="ko-KR" altLang="en-US" dirty="0" smtClean="0"/>
              <a:t> 벤치마킹 종합토대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퍼올리는</a:t>
            </a:r>
            <a:r>
              <a:rPr lang="ko-KR" altLang="en-US" dirty="0" smtClean="0"/>
              <a:t>  펌프파트너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이 질문을 통해 자각하고 있는 내용을 돌아보고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수준이 어느 정도인지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진실성이 어느 정도인지 정직하게 돌아보라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그 수준과 진실성에 </a:t>
            </a:r>
            <a:endParaRPr lang="en-US" altLang="ko-KR" dirty="0" smtClean="0"/>
          </a:p>
          <a:p>
            <a:r>
              <a:rPr lang="ko-KR" altLang="en-US" dirty="0" smtClean="0"/>
              <a:t>부족함이 느껴진다면 </a:t>
            </a:r>
            <a:endParaRPr lang="en-US" altLang="ko-KR" dirty="0" smtClean="0"/>
          </a:p>
          <a:p>
            <a:r>
              <a:rPr lang="ko-KR" altLang="en-US" dirty="0" smtClean="0"/>
              <a:t>파트너가 되어 줄 코치를 찾으라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좋은 파트너 코치와의 만남은 </a:t>
            </a:r>
            <a:endParaRPr lang="en-US" altLang="ko-KR" dirty="0" smtClean="0"/>
          </a:p>
          <a:p>
            <a:r>
              <a:rPr lang="ko-KR" altLang="en-US" dirty="0" smtClean="0"/>
              <a:t>당신이 가진 무한한 잠재력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내면의 답을 </a:t>
            </a:r>
            <a:r>
              <a:rPr lang="ko-KR" altLang="en-US" dirty="0" err="1" smtClean="0"/>
              <a:t>퍼올릴</a:t>
            </a:r>
            <a:r>
              <a:rPr lang="ko-KR" altLang="en-US" dirty="0" smtClean="0"/>
              <a:t> 수 있는 </a:t>
            </a:r>
            <a:endParaRPr lang="en-US" altLang="ko-KR" dirty="0" smtClean="0"/>
          </a:p>
          <a:p>
            <a:r>
              <a:rPr lang="ko-KR" altLang="en-US" dirty="0" smtClean="0"/>
              <a:t>소중한 두레박이 되어 줄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습관의 패턴 만들기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  <a:r>
              <a:rPr lang="en-US" altLang="ko-KR" dirty="0" smtClean="0"/>
              <a:t>1</a:t>
            </a:r>
            <a:r>
              <a:rPr lang="ko-KR" altLang="en-US" dirty="0" smtClean="0"/>
              <a:t>단계로 습관의 패턴을 만들어 보자</a:t>
            </a:r>
            <a:r>
              <a:rPr lang="en-US" altLang="ko-KR" dirty="0" smtClean="0"/>
              <a:t>. </a:t>
            </a:r>
            <a:r>
              <a:rPr lang="ko-KR" altLang="en-US" dirty="0" smtClean="0"/>
              <a:t>패턴을 만드는 것은 최소한의 행동만 있으면 가능하다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이것을 만들기 위해 습관 형성의 목표로 삼은 독서를 여러 행동으로 나눈다</a:t>
            </a:r>
            <a:r>
              <a:rPr lang="en-US" altLang="ko-KR" dirty="0" smtClean="0"/>
              <a:t>. 1</a:t>
            </a:r>
            <a:r>
              <a:rPr lang="ko-KR" altLang="en-US" dirty="0" smtClean="0"/>
              <a:t>시간의 독서를 나눠 본다면 책 펼치기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 줄 읽기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 페이지 읽기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읽은 느낌 기록하기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책 덮기 등으로 나눌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여기서 첫 번째 행동을 뽑아서 패턴 만들기에 사용하면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패턴을 만드는 방법은 간단하다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첫 번째 행동만 하는 것으로 목표를 바꾸는 것이다</a:t>
            </a:r>
            <a:r>
              <a:rPr lang="en-US" altLang="ko-KR" dirty="0" smtClean="0"/>
              <a:t>. A</a:t>
            </a:r>
            <a:r>
              <a:rPr lang="ko-KR" altLang="en-US" dirty="0" smtClean="0"/>
              <a:t>씨의 목표는 ‘매일 저녁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시에 </a:t>
            </a:r>
            <a:r>
              <a:rPr lang="en-US" altLang="ko-KR" dirty="0" smtClean="0"/>
              <a:t>1</a:t>
            </a:r>
            <a:r>
              <a:rPr lang="ko-KR" altLang="en-US" dirty="0" smtClean="0"/>
              <a:t>시간 독서하기’에서 ‘매일 저녁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시에 책 펼치기’가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저녁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시에 책을 펼치는 것만 하면 성공이다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책을 펼친 다음에 한 줄을 읽건 한 페이지를 읽건 그것은 덤으로 이루는 성공이고 목표는 책을 펼치는 것이라는 것만 분명히 하면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이렇게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주를 반복하면 몸에 </a:t>
            </a:r>
            <a:r>
              <a:rPr lang="en-US" altLang="ko-KR" dirty="0" smtClean="0"/>
              <a:t>'</a:t>
            </a:r>
            <a:r>
              <a:rPr lang="ko-KR" altLang="en-US" dirty="0" smtClean="0"/>
              <a:t>저녁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시에 책 펼치기</a:t>
            </a:r>
            <a:r>
              <a:rPr lang="en-US" altLang="ko-KR" dirty="0" smtClean="0"/>
              <a:t>'</a:t>
            </a:r>
            <a:r>
              <a:rPr lang="ko-KR" altLang="en-US" dirty="0" smtClean="0"/>
              <a:t>라는 습관의 패턴이 하나 만들어진다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목표가 아주 단순하기 때문에 성공 확률이 훨씬 높아진다</a:t>
            </a:r>
            <a:r>
              <a:rPr lang="en-US" altLang="ko-KR" dirty="0" smtClean="0"/>
              <a:t>.  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 smtClean="0"/>
              <a:t>습관의 내용 만들기 </a:t>
            </a:r>
            <a:endParaRPr lang="ko-KR" altLang="en-US" dirty="0" smtClean="0"/>
          </a:p>
          <a:p>
            <a:r>
              <a:rPr lang="ko-KR" altLang="en-US" dirty="0" smtClean="0"/>
              <a:t>  </a:t>
            </a:r>
            <a:r>
              <a:rPr lang="en-US" altLang="ko-KR" dirty="0" smtClean="0"/>
              <a:t>2</a:t>
            </a:r>
            <a:r>
              <a:rPr lang="ko-KR" altLang="en-US" dirty="0" smtClean="0"/>
              <a:t>단계로 습관의 내용을 만들어 보자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만들어진 습관의 패턴에 </a:t>
            </a:r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시간 독서라는 전체 내용을 집어넣으면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패턴이 확실하게 몸에 밴 사람은 </a:t>
            </a:r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시간 독서 전체를 내용으로 넣어서 </a:t>
            </a:r>
            <a:endParaRPr lang="en-US" altLang="ko-KR" dirty="0" smtClean="0"/>
          </a:p>
          <a:p>
            <a:r>
              <a:rPr lang="ko-KR" altLang="en-US" dirty="0" smtClean="0"/>
              <a:t>바로 실천해도 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그것이 힘들게 느껴질 경우 </a:t>
            </a:r>
            <a:endParaRPr lang="en-US" altLang="ko-KR" dirty="0" smtClean="0"/>
          </a:p>
          <a:p>
            <a:r>
              <a:rPr lang="ko-KR" altLang="en-US" dirty="0" smtClean="0"/>
              <a:t>한 주 단위로 내용을 늘려가도 된다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독서 습관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처음에는 한 페이지 읽기를 </a:t>
            </a:r>
            <a:endParaRPr lang="en-US" altLang="ko-KR" dirty="0" smtClean="0"/>
          </a:p>
          <a:p>
            <a:r>
              <a:rPr lang="ko-KR" altLang="en-US" dirty="0" smtClean="0"/>
              <a:t>목표로 한 주를 진행하고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다음에는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분 읽기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40</a:t>
            </a:r>
            <a:r>
              <a:rPr lang="ko-KR" altLang="en-US" dirty="0" smtClean="0"/>
              <a:t>분 읽기</a:t>
            </a:r>
            <a:r>
              <a:rPr lang="en-US" altLang="ko-KR" dirty="0" smtClean="0"/>
              <a:t>, 1</a:t>
            </a:r>
            <a:r>
              <a:rPr lang="ko-KR" altLang="en-US" dirty="0" smtClean="0"/>
              <a:t>시간 읽기로 목표를 </a:t>
            </a:r>
            <a:endParaRPr lang="en-US" altLang="ko-KR" dirty="0" smtClean="0"/>
          </a:p>
          <a:p>
            <a:r>
              <a:rPr lang="ko-KR" altLang="en-US" dirty="0" smtClean="0"/>
              <a:t>점점 높여 가면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근육의 양이 늘어서 </a:t>
            </a:r>
            <a:endParaRPr lang="en-US" altLang="ko-KR" dirty="0" smtClean="0"/>
          </a:p>
          <a:p>
            <a:r>
              <a:rPr lang="ko-KR" altLang="en-US" dirty="0" smtClean="0"/>
              <a:t>더 무거운 역기를 들 수 있는 것처럼 </a:t>
            </a:r>
            <a:endParaRPr lang="en-US" altLang="ko-KR" dirty="0" smtClean="0"/>
          </a:p>
          <a:p>
            <a:r>
              <a:rPr lang="ko-KR" altLang="en-US" dirty="0" smtClean="0"/>
              <a:t>읽을 수 있는 시간이 길어지게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습관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이미 저녁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시에 독서를 위한 행동을 </a:t>
            </a:r>
            <a:endParaRPr lang="en-US" altLang="ko-KR" dirty="0" smtClean="0"/>
          </a:p>
          <a:p>
            <a:r>
              <a:rPr lang="ko-KR" altLang="en-US" dirty="0" smtClean="0"/>
              <a:t>시작하는 것이 몸에 습관의 패턴으로 </a:t>
            </a:r>
            <a:endParaRPr lang="en-US" altLang="ko-KR" dirty="0" smtClean="0"/>
          </a:p>
          <a:p>
            <a:r>
              <a:rPr lang="ko-KR" altLang="en-US" dirty="0" smtClean="0"/>
              <a:t>만들어져 있기 때문에 </a:t>
            </a:r>
            <a:endParaRPr lang="en-US" altLang="ko-KR" dirty="0" smtClean="0"/>
          </a:p>
          <a:p>
            <a:r>
              <a:rPr lang="ko-KR" altLang="en-US" dirty="0" smtClean="0"/>
              <a:t>그 패턴 안에서 내용의 양을 조절하는 것은 </a:t>
            </a:r>
            <a:endParaRPr lang="en-US" altLang="ko-KR" dirty="0" smtClean="0"/>
          </a:p>
          <a:p>
            <a:r>
              <a:rPr lang="ko-KR" altLang="en-US" dirty="0" smtClean="0"/>
              <a:t>자유롭게 가능해진다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습관의 패턴과 내용 만들기를 </a:t>
            </a:r>
            <a:endParaRPr lang="en-US" altLang="ko-KR" dirty="0" smtClean="0"/>
          </a:p>
          <a:p>
            <a:r>
              <a:rPr lang="ko-KR" altLang="en-US" dirty="0" smtClean="0"/>
              <a:t>한꺼번에 목표로 잡고 무조건 </a:t>
            </a:r>
            <a:r>
              <a:rPr lang="en-US" altLang="ko-KR" dirty="0" smtClean="0"/>
              <a:t>1</a:t>
            </a:r>
            <a:r>
              <a:rPr lang="ko-KR" altLang="en-US" dirty="0" smtClean="0"/>
              <a:t>시간 독서를 </a:t>
            </a:r>
            <a:endParaRPr lang="en-US" altLang="ko-KR" dirty="0" smtClean="0"/>
          </a:p>
          <a:p>
            <a:r>
              <a:rPr lang="ko-KR" altLang="en-US" dirty="0" smtClean="0"/>
              <a:t>습관화 하려는 것보다 </a:t>
            </a:r>
            <a:endParaRPr lang="en-US" altLang="ko-KR" dirty="0" smtClean="0"/>
          </a:p>
          <a:p>
            <a:r>
              <a:rPr lang="ko-KR" altLang="en-US" dirty="0" smtClean="0"/>
              <a:t>훨씬 쉽게 독서 습관을 만들 수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패턴이 채 만들어지기도 전에 </a:t>
            </a:r>
            <a:endParaRPr lang="en-US" altLang="ko-KR" dirty="0" smtClean="0"/>
          </a:p>
          <a:p>
            <a:r>
              <a:rPr lang="ko-KR" altLang="en-US" dirty="0" smtClean="0"/>
              <a:t>내용을 무리하게 넣으려고 하면 </a:t>
            </a:r>
            <a:endParaRPr lang="en-US" altLang="ko-KR" dirty="0" smtClean="0"/>
          </a:p>
          <a:p>
            <a:r>
              <a:rPr lang="en-US" altLang="ko-KR" dirty="0" smtClean="0"/>
              <a:t>A</a:t>
            </a:r>
            <a:r>
              <a:rPr lang="ko-KR" altLang="en-US" dirty="0" smtClean="0"/>
              <a:t>씨의 경우와 같이 짐만 될 뿐이다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습관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작은 성공에서 시작하라</a:t>
            </a:r>
            <a:endParaRPr lang="ko-KR" altLang="en-US" dirty="0" smtClean="0"/>
          </a:p>
          <a:p>
            <a:r>
              <a:rPr lang="ko-KR" altLang="en-US" dirty="0" smtClean="0"/>
              <a:t>습관을 만드는 것은 하나의 큰 성공이다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큰 성공을 한 번에 이룰 수 있다면 </a:t>
            </a:r>
            <a:endParaRPr lang="en-US" altLang="ko-KR" dirty="0" smtClean="0"/>
          </a:p>
          <a:p>
            <a:r>
              <a:rPr lang="ko-KR" altLang="en-US" dirty="0" smtClean="0"/>
              <a:t>가장 좋겠지만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현실적으로 어려운 상황이라면 </a:t>
            </a:r>
            <a:endParaRPr lang="en-US" altLang="ko-KR" dirty="0" smtClean="0"/>
          </a:p>
          <a:p>
            <a:r>
              <a:rPr lang="ko-KR" altLang="en-US" dirty="0" smtClean="0"/>
              <a:t>그것을 할 수 있는 크기로 나눠서 </a:t>
            </a:r>
            <a:endParaRPr lang="en-US" altLang="ko-KR" dirty="0" smtClean="0"/>
          </a:p>
          <a:p>
            <a:r>
              <a:rPr lang="ko-KR" altLang="en-US" dirty="0" smtClean="0"/>
              <a:t>시도함으로써 작은 성공을 </a:t>
            </a:r>
            <a:endParaRPr lang="en-US" altLang="ko-KR" dirty="0" smtClean="0"/>
          </a:p>
          <a:p>
            <a:r>
              <a:rPr lang="ko-KR" altLang="en-US" dirty="0" smtClean="0"/>
              <a:t>단계적으로 맛보는 것이 훨씬 효과적이다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스테이크 덩어리를 </a:t>
            </a:r>
            <a:endParaRPr lang="en-US" altLang="ko-KR" dirty="0" smtClean="0"/>
          </a:p>
          <a:p>
            <a:r>
              <a:rPr lang="ko-KR" altLang="en-US" dirty="0" smtClean="0"/>
              <a:t>왜 한꺼번에 먹으려고 하는가</a:t>
            </a:r>
            <a:r>
              <a:rPr lang="en-US" altLang="ko-KR" dirty="0" smtClean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습관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먼저 포크와 나이프를 준비하고 </a:t>
            </a:r>
            <a:endParaRPr lang="en-US" altLang="ko-KR" dirty="0" smtClean="0"/>
          </a:p>
          <a:p>
            <a:r>
              <a:rPr lang="ko-KR" altLang="en-US" dirty="0" smtClean="0"/>
              <a:t>한 입에 들어갈 크기만큼 </a:t>
            </a:r>
            <a:endParaRPr lang="en-US" altLang="ko-KR" dirty="0" smtClean="0"/>
          </a:p>
          <a:p>
            <a:r>
              <a:rPr lang="ko-KR" altLang="en-US" dirty="0" smtClean="0"/>
              <a:t>작게 나눈 다음</a:t>
            </a:r>
            <a:r>
              <a:rPr lang="en-US" altLang="ko-KR" dirty="0" smtClean="0"/>
              <a:t>(</a:t>
            </a:r>
            <a:r>
              <a:rPr lang="ko-KR" altLang="en-US" dirty="0" smtClean="0"/>
              <a:t>습관의 패턴 만들기</a:t>
            </a:r>
            <a:r>
              <a:rPr lang="en-US" altLang="ko-KR" dirty="0" smtClean="0"/>
              <a:t>), </a:t>
            </a:r>
          </a:p>
          <a:p>
            <a:r>
              <a:rPr lang="ko-KR" altLang="en-US" dirty="0" smtClean="0"/>
              <a:t>한 번에 한 입씩 먹으면 된다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습관의 내용 만들기</a:t>
            </a:r>
            <a:r>
              <a:rPr lang="en-US" altLang="ko-KR" dirty="0" smtClean="0"/>
              <a:t>). </a:t>
            </a:r>
          </a:p>
          <a:p>
            <a:r>
              <a:rPr lang="ko-KR" altLang="en-US" dirty="0" smtClean="0"/>
              <a:t>그럼 이제 새로운 습관 만들기에 </a:t>
            </a:r>
            <a:endParaRPr lang="en-US" altLang="ko-KR" dirty="0" smtClean="0"/>
          </a:p>
          <a:p>
            <a:r>
              <a:rPr lang="ko-KR" altLang="en-US" dirty="0" smtClean="0"/>
              <a:t>도전해 보자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누구의 꿈을 위해 사는가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smtClean="0"/>
              <a:t>자신의 꿈이 있는 사람은 </a:t>
            </a:r>
            <a:endParaRPr lang="en-US" altLang="ko-KR" b="1" dirty="0" smtClean="0"/>
          </a:p>
          <a:p>
            <a:r>
              <a:rPr lang="ko-KR" altLang="en-US" b="1" dirty="0" smtClean="0"/>
              <a:t>자신의 꿈을 위해 살고</a:t>
            </a:r>
            <a:r>
              <a:rPr lang="en-US" altLang="ko-KR" b="1" dirty="0" smtClean="0"/>
              <a:t>, </a:t>
            </a:r>
            <a:br>
              <a:rPr lang="en-US" altLang="ko-KR" b="1" dirty="0" smtClean="0"/>
            </a:br>
            <a:r>
              <a:rPr lang="ko-KR" altLang="en-US" b="1" dirty="0" smtClean="0"/>
              <a:t>자신의 꿈이 없는 사람은 </a:t>
            </a:r>
            <a:endParaRPr lang="en-US" altLang="ko-KR" b="1" dirty="0" smtClean="0"/>
          </a:p>
          <a:p>
            <a:r>
              <a:rPr lang="ko-KR" altLang="en-US" b="1" dirty="0" smtClean="0"/>
              <a:t>타인의 꿈을 위해 산다</a:t>
            </a:r>
            <a:r>
              <a:rPr lang="en-US" altLang="ko-KR" b="1" dirty="0" smtClean="0"/>
              <a:t>.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세상에 꿈이 없이 사는 사람은 없다</a:t>
            </a:r>
            <a:r>
              <a:rPr lang="en-US" altLang="ko-KR" b="1" dirty="0" smtClean="0"/>
              <a:t>.</a:t>
            </a:r>
            <a:br>
              <a:rPr lang="en-US" altLang="ko-KR" b="1" dirty="0" smtClean="0"/>
            </a:br>
            <a:r>
              <a:rPr lang="ko-KR" altLang="en-US" b="1" dirty="0" smtClean="0"/>
              <a:t>그 꿈이 누구의 </a:t>
            </a:r>
            <a:r>
              <a:rPr lang="ko-KR" altLang="en-US" b="1" dirty="0" err="1" smtClean="0"/>
              <a:t>꿈인지만</a:t>
            </a:r>
            <a:r>
              <a:rPr lang="ko-KR" altLang="en-US" b="1" dirty="0" smtClean="0"/>
              <a:t> 다를 뿐</a:t>
            </a:r>
            <a:r>
              <a:rPr lang="en-US" altLang="ko-KR" b="1" dirty="0" smtClean="0"/>
              <a:t>.. </a:t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ko-KR" altLang="en-US" dirty="0" smtClean="0"/>
              <a:t>                                                                               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코치 </a:t>
            </a:r>
            <a:r>
              <a:rPr lang="ko-KR" altLang="en-US" dirty="0" err="1" smtClean="0"/>
              <a:t>다니엘심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자신이 정말로 원하는 꿈을 찾지 못한 사람도 </a:t>
            </a:r>
            <a:endParaRPr lang="en-US" altLang="ko-KR" dirty="0" smtClean="0"/>
          </a:p>
          <a:p>
            <a:r>
              <a:rPr lang="ko-KR" altLang="en-US" dirty="0" smtClean="0"/>
              <a:t>꿈을 갖고 산다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어떤 꿈을 향해 목표를 정하고 살아가려는 것이 </a:t>
            </a:r>
            <a:endParaRPr lang="en-US" altLang="ko-KR" dirty="0" smtClean="0"/>
          </a:p>
          <a:p>
            <a:r>
              <a:rPr lang="ko-KR" altLang="en-US" dirty="0" smtClean="0"/>
              <a:t>사람의 본성이기 때문이다</a:t>
            </a:r>
            <a:r>
              <a:rPr lang="en-US" altLang="ko-KR" dirty="0" smtClean="0"/>
              <a:t>.  </a:t>
            </a:r>
            <a:br>
              <a:rPr lang="en-US" altLang="ko-KR" dirty="0" smtClean="0"/>
            </a:br>
            <a:r>
              <a:rPr lang="ko-KR" altLang="en-US" dirty="0" smtClean="0"/>
              <a:t>문제는 그 꿈이 자기 것이 아니라는 것에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다른 사람의 기대를 채우기 위해 만든 꿈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진짜 꿈이 없는 자리를 임시로 채우기 위해 만든 꿈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환경의 제약 때문에 타협해서 만든 꿈 등은 </a:t>
            </a:r>
            <a:endParaRPr lang="en-US" altLang="ko-KR" dirty="0" smtClean="0"/>
          </a:p>
          <a:p>
            <a:r>
              <a:rPr lang="ko-KR" altLang="en-US" dirty="0" smtClean="0"/>
              <a:t>모두 다 자신의 꿈을 가장한 타인의 꿈에 불과하다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자신의 꿈은 의도에서 나오지만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타인의 꿈은 의무에서 나온다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꿈을 향해 살아가기는 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꿈을 소유하지는 못한다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원래 그 꿈의 주인이 아니기 때문이다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정말로 순수한 자신의 의도와 소망에서 나온 꿈이 무엇인지 알고 그 꿈을 붙잡아야만 그 꿈의 주인이 될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결국 선택은 꿈을 가질 것인가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가지지 않을 것인가의 문제가 아니라 나의 꿈을 가질 것인가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다른 사람의 꿈을 가질 것인가의 문제다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옳은 선택을 하기 위해서 꼭 두 가지 질문을 함께 생각해야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당신은 어떤 꿈을 가지고 있는가</a:t>
            </a:r>
            <a:r>
              <a:rPr lang="en-US" altLang="ko-KR" b="1" dirty="0" smtClean="0"/>
              <a:t>? </a:t>
            </a:r>
            <a:endParaRPr lang="ko-KR" altLang="en-US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그 꿈은 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가지고 싶은</a:t>
            </a:r>
            <a:r>
              <a:rPr lang="en-US" altLang="ko-KR" b="1" dirty="0" smtClean="0"/>
              <a:t>' </a:t>
            </a:r>
            <a:r>
              <a:rPr lang="ko-KR" altLang="en-US" b="1" dirty="0" smtClean="0"/>
              <a:t>자신의 꿈인가</a:t>
            </a:r>
            <a:r>
              <a:rPr lang="en-US" altLang="ko-KR" b="1" dirty="0" smtClean="0"/>
              <a:t>? '</a:t>
            </a:r>
            <a:r>
              <a:rPr lang="ko-KR" altLang="en-US" b="1" dirty="0" smtClean="0"/>
              <a:t>가져야만 하는</a:t>
            </a:r>
            <a:r>
              <a:rPr lang="en-US" altLang="ko-KR" b="1" dirty="0" smtClean="0"/>
              <a:t>' </a:t>
            </a:r>
            <a:r>
              <a:rPr lang="ko-KR" altLang="en-US" b="1" dirty="0" smtClean="0"/>
              <a:t>타인의 꿈인가</a:t>
            </a:r>
            <a:r>
              <a:rPr lang="en-US" altLang="ko-KR" b="1" dirty="0" smtClean="0"/>
              <a:t>?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자신만의 글쓰기를 위한 질문들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다음 질문들은 송숙희 님의 글쓰기 </a:t>
            </a:r>
            <a:r>
              <a:rPr lang="ko-KR" altLang="en-US" dirty="0" err="1" smtClean="0"/>
              <a:t>블로그</a:t>
            </a:r>
            <a:r>
              <a:rPr lang="en-US" altLang="ko-KR" dirty="0" smtClean="0"/>
              <a:t>(</a:t>
            </a:r>
            <a:r>
              <a:rPr lang="en-US" altLang="ko-KR" dirty="0" smtClean="0">
                <a:hlinkClick r:id="rId3"/>
              </a:rPr>
              <a:t>http://blog.joins.com/scarf94/9269889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에서 발췌한 내용입니다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책을 쓰기 위해서 자신만의 </a:t>
            </a:r>
            <a:r>
              <a:rPr lang="ko-KR" altLang="en-US" dirty="0" err="1" smtClean="0"/>
              <a:t>컨텐츠를</a:t>
            </a:r>
            <a:r>
              <a:rPr lang="ko-KR" altLang="en-US" dirty="0" smtClean="0"/>
              <a:t> 찾을 때 </a:t>
            </a:r>
            <a:endParaRPr lang="en-US" altLang="ko-KR" dirty="0" smtClean="0"/>
          </a:p>
          <a:p>
            <a:r>
              <a:rPr lang="ko-KR" altLang="en-US" dirty="0" smtClean="0"/>
              <a:t>가장 먼저 던지는 질문들이 있습니다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내용을 보시면 알겠지만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거의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질문입니다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결국 글쓰기는 자신의 존재 자체가 </a:t>
            </a:r>
            <a:endParaRPr lang="en-US" altLang="ko-KR" dirty="0" smtClean="0"/>
          </a:p>
          <a:p>
            <a:r>
              <a:rPr lang="ko-KR" altLang="en-US" dirty="0" err="1" smtClean="0"/>
              <a:t>컨텐츠가</a:t>
            </a:r>
            <a:r>
              <a:rPr lang="ko-KR" altLang="en-US" dirty="0" smtClean="0"/>
              <a:t> 되어야 한다는 것을 </a:t>
            </a:r>
            <a:endParaRPr lang="en-US" altLang="ko-KR" dirty="0" smtClean="0"/>
          </a:p>
          <a:p>
            <a:r>
              <a:rPr lang="ko-KR" altLang="en-US" dirty="0" smtClean="0"/>
              <a:t>이 질문들이 그대로 보여주고 있습니다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hlinkClick r:id="rId2"/>
              </a:rPr>
              <a:t>http://danielview.com/notice/48</a:t>
            </a:r>
            <a:r>
              <a:rPr lang="en-US" altLang="ko-KR" dirty="0" smtClean="0"/>
              <a:t> </a:t>
            </a:r>
            <a:r>
              <a:rPr lang="ko-KR" altLang="en-US" b="1" dirty="0" smtClean="0">
                <a:solidFill>
                  <a:srgbClr val="FF0000"/>
                </a:solidFill>
                <a:hlinkClick r:id="rId3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3" action="ppaction://hlinkfile" tooltip="지식코치 다니엘심's View. 내면의 진짜와 만나는 울림있는 지식의 힘"/>
              </a:rPr>
              <a:t>다니엘심</a:t>
            </a:r>
            <a:r>
              <a:rPr lang="ko-KR" altLang="en-US" b="1" dirty="0" smtClean="0">
                <a:solidFill>
                  <a:srgbClr val="FF0000"/>
                </a:solidFill>
                <a:hlinkClick r:id="rId3" action="ppaction://hlinkfile" tooltip="지식코치 다니엘심's View. 내면의 진짜와 만나는 울림있는 지식의 힘"/>
              </a:rPr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err="1" smtClean="0">
                <a:hlinkClick r:id="rId2" action="ppaction://hlinkfile"/>
              </a:rPr>
              <a:t>코칭이란</a:t>
            </a:r>
            <a:r>
              <a:rPr lang="ko-KR" altLang="en-US" b="1" dirty="0" smtClean="0">
                <a:hlinkClick r:id="rId2" action="ppaction://hlinkfile"/>
              </a:rPr>
              <a:t> 무엇인가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" </a:t>
            </a:r>
            <a:r>
              <a:rPr lang="ko-KR" altLang="en-US" b="1" dirty="0" err="1" smtClean="0"/>
              <a:t>코칭은</a:t>
            </a:r>
            <a:r>
              <a:rPr lang="ko-KR" altLang="en-US" b="1" dirty="0" smtClean="0"/>
              <a:t> 사람들에게 무엇을 할지 </a:t>
            </a:r>
            <a:endParaRPr lang="en-US" altLang="ko-KR" b="1" dirty="0" smtClean="0"/>
          </a:p>
          <a:p>
            <a:r>
              <a:rPr lang="en-US" altLang="ko-KR" b="1" dirty="0" smtClean="0"/>
              <a:t>  </a:t>
            </a:r>
            <a:r>
              <a:rPr lang="ko-KR" altLang="en-US" b="1" dirty="0" smtClean="0"/>
              <a:t>일러주는 것이 아니다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  </a:t>
            </a:r>
            <a:r>
              <a:rPr lang="ko-KR" altLang="en-US" b="1" dirty="0" err="1" smtClean="0"/>
              <a:t>코칭은</a:t>
            </a:r>
            <a:r>
              <a:rPr lang="ko-KR" altLang="en-US" b="1" dirty="0" smtClean="0"/>
              <a:t> 사람들이 하고 있는 것이 </a:t>
            </a:r>
            <a:endParaRPr lang="en-US" altLang="ko-KR" b="1" dirty="0" smtClean="0"/>
          </a:p>
          <a:p>
            <a:r>
              <a:rPr lang="ko-KR" altLang="en-US" b="1" dirty="0" smtClean="0"/>
              <a:t>  그들의 본래 의도였는지 </a:t>
            </a:r>
            <a:endParaRPr lang="en-US" altLang="ko-KR" b="1" dirty="0" smtClean="0"/>
          </a:p>
          <a:p>
            <a:r>
              <a:rPr lang="en-US" altLang="ko-KR" b="1" dirty="0" smtClean="0"/>
              <a:t>  </a:t>
            </a:r>
            <a:r>
              <a:rPr lang="ko-KR" altLang="en-US" b="1" dirty="0" smtClean="0"/>
              <a:t>검토할 기회를 주는 것이다</a:t>
            </a:r>
            <a:r>
              <a:rPr lang="en-US" altLang="ko-KR" b="1" dirty="0" smtClean="0"/>
              <a:t>"</a:t>
            </a:r>
            <a:r>
              <a:rPr lang="ko-KR" altLang="en-US" dirty="0" smtClean="0"/>
              <a:t> 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                                    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제임스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플래허티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자신만의 글쓰기를 위한 질문들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질문에 </a:t>
            </a:r>
            <a:r>
              <a:rPr lang="ko-KR" altLang="en-US" dirty="0" err="1" smtClean="0"/>
              <a:t>연이서</a:t>
            </a:r>
            <a:r>
              <a:rPr lang="ko-KR" altLang="en-US" dirty="0" smtClean="0"/>
              <a:t> 답을 하다 보면 </a:t>
            </a:r>
            <a:endParaRPr lang="en-US" altLang="ko-KR" dirty="0" smtClean="0"/>
          </a:p>
          <a:p>
            <a:r>
              <a:rPr lang="ko-KR" altLang="en-US" dirty="0" smtClean="0"/>
              <a:t>커다란 하나의 흐름을 느끼게 됩니다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그것이 바로 내 삶에서 </a:t>
            </a:r>
            <a:endParaRPr lang="en-US" altLang="ko-KR" dirty="0" smtClean="0"/>
          </a:p>
          <a:p>
            <a:r>
              <a:rPr lang="ko-KR" altLang="en-US" dirty="0" smtClean="0"/>
              <a:t>풀어나가야 할 가치 있고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독창적인 </a:t>
            </a:r>
            <a:r>
              <a:rPr lang="ko-KR" altLang="en-US" dirty="0" err="1" smtClean="0"/>
              <a:t>컨텐츠입니다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여기에 답한 진실과 내가 표현하려고 </a:t>
            </a:r>
            <a:endParaRPr lang="en-US" altLang="ko-KR" dirty="0" smtClean="0"/>
          </a:p>
          <a:p>
            <a:r>
              <a:rPr lang="ko-KR" altLang="en-US" dirty="0" smtClean="0"/>
              <a:t>하는 글이 일치하지 않는다면 </a:t>
            </a:r>
            <a:endParaRPr lang="en-US" altLang="ko-KR" dirty="0" smtClean="0"/>
          </a:p>
          <a:p>
            <a:r>
              <a:rPr lang="ko-KR" altLang="en-US" dirty="0" smtClean="0"/>
              <a:t>나는 글을 풀어내는 것이 아니라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글을 짜내고 있는 것입니다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Q. </a:t>
            </a:r>
            <a:r>
              <a:rPr lang="ko-KR" altLang="en-US" dirty="0" smtClean="0"/>
              <a:t>당신이 누구보다 잘 하는 일은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당신이 해 온 일 가운데 큰 노력 없이도 늘 성과가 좋았던 일이 있다면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다른 사람이 하는 것을 지켜보기 보다는 주로 직접 하는 일이 있다면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앞으로 좀 더 많이 배워보겠다고 벼르는 것이 있다면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지금까지 당신이 해 온 일 가운데 두고두고 자랑스러운 성취의 경험은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그 일만 </a:t>
            </a:r>
            <a:r>
              <a:rPr lang="ko-KR" altLang="en-US" dirty="0" err="1" smtClean="0"/>
              <a:t>했다하면</a:t>
            </a:r>
            <a:r>
              <a:rPr lang="ko-KR" altLang="en-US" dirty="0" smtClean="0"/>
              <a:t> 기분이 좋고 행복하고 결과까지 좋은 일이 있다면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당신이 가장 정열적으로 대하고 많은 힘과 에너지를 쏟아 붓는 일은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주위로부터 참 잘한다고 평가를 받는 것은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주위 사람들이 나에게 내리는 공통된 평가는 무엇입니까</a:t>
            </a:r>
            <a:r>
              <a:rPr lang="en-US" altLang="ko-KR" dirty="0" smtClean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ko-KR" altLang="en-US" dirty="0" smtClean="0"/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책장에 꽂힌 책 가운데 가장 많은 종류는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당신이 가장 오래 해온 일은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그 분야에서 특히 당신의 장점이 두드러지는 것은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남들이 나를 소개할 때 주로 하는 말은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돈도 시간도 어떤 제약도 없다면 당신이 하고 싶은 일은 무엇입니까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그 일을 하는데 가장 방해되는 요소는 무엇이라 생각합니까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예순 살이 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이라는 비틀즈의 노래가 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예순 살 당신의 생일에 당신은 어떤 사람이 되어 있고 싶습니까</a:t>
            </a:r>
            <a:r>
              <a:rPr lang="en-US" altLang="ko-KR" dirty="0" smtClean="0"/>
              <a:t>?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 action="ppaction://hlinkfile"/>
              </a:rPr>
              <a:t>100:0 </a:t>
            </a:r>
            <a:r>
              <a:rPr lang="ko-KR" altLang="en-US" b="1" dirty="0" smtClean="0">
                <a:hlinkClick r:id="rId2" action="ppaction://hlinkfile"/>
              </a:rPr>
              <a:t>의 명료함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참 자아 위에 얇은 막이 씌워져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에고는 얇음이라는 것을 </a:t>
            </a:r>
            <a:endParaRPr lang="en-US" altLang="ko-KR" dirty="0" smtClean="0"/>
          </a:p>
          <a:p>
            <a:r>
              <a:rPr lang="ko-KR" altLang="en-US" dirty="0" smtClean="0"/>
              <a:t>무기로 조용히 달라붙는다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미세한 틈을 타서 교묘한 왜곡을 가져온다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미세한 틈은 </a:t>
            </a:r>
            <a:endParaRPr lang="en-US" altLang="ko-KR" dirty="0" smtClean="0"/>
          </a:p>
          <a:p>
            <a:r>
              <a:rPr lang="ko-KR" altLang="en-US" dirty="0" smtClean="0"/>
              <a:t>참 자아의 관심이 분산될 때에는 </a:t>
            </a:r>
            <a:endParaRPr lang="en-US" altLang="ko-KR" dirty="0" smtClean="0"/>
          </a:p>
          <a:p>
            <a:r>
              <a:rPr lang="ko-KR" altLang="en-US" dirty="0" smtClean="0"/>
              <a:t>느껴지지 않는다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선명하지 않고 뿌연 안개 속을 </a:t>
            </a:r>
            <a:endParaRPr lang="en-US" altLang="ko-KR" dirty="0" smtClean="0"/>
          </a:p>
          <a:p>
            <a:r>
              <a:rPr lang="ko-KR" altLang="en-US" dirty="0" smtClean="0"/>
              <a:t>바라보는 것과 같은 혼란을 가져온다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그러나 </a:t>
            </a:r>
            <a:r>
              <a:rPr lang="ko-KR" altLang="en-US" dirty="0" err="1" smtClean="0"/>
              <a:t>참자아가</a:t>
            </a:r>
            <a:r>
              <a:rPr lang="ko-KR" altLang="en-US" dirty="0" smtClean="0"/>
              <a:t> 관심을 분산하지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원래의 순수한 의도를 향해 집중할 때 그 얇은 에고의 막은 겹겹이 쌓인 두꺼운 필터의 본질을 드러낸다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결국 그 두께는 절대적인 것이 아니라 상대적인 것이었다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진정한 의도를 향해 관심이 집중되고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순간에 몰입될 때 에고가 씌운 막의 두께는 실상을 드러낸다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실상이 드러나는 순간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참자아가</a:t>
            </a:r>
            <a:r>
              <a:rPr lang="ko-KR" altLang="en-US" dirty="0" smtClean="0"/>
              <a:t> 가지고 있는 고유의 잠재력과 능력은 발휘된다</a:t>
            </a:r>
            <a:endParaRPr lang="ko-KR" altLang="en-US" dirty="0"/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가지고 있는 잠재력은 사용될 대상이 명확할 때에만 비로소 효과를 발휘한다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그렇기 때문에 에고는 그 대상을 모호하게 만드는 것을 최우선의 목표로 삼는다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목표를 이루기 위해 가장 잘 사용하는 수단은 바로 </a:t>
            </a:r>
            <a:r>
              <a:rPr lang="en-US" altLang="ko-KR" dirty="0" smtClean="0"/>
              <a:t>'</a:t>
            </a:r>
            <a:r>
              <a:rPr lang="ko-KR" altLang="en-US" dirty="0" smtClean="0"/>
              <a:t>충분히 느끼기를 거부하기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알고 보면 너무도 명료한 것을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그리고 그 명료함 만큼 </a:t>
            </a:r>
            <a:endParaRPr lang="en-US" altLang="ko-KR" dirty="0" smtClean="0"/>
          </a:p>
          <a:p>
            <a:r>
              <a:rPr lang="ko-KR" altLang="en-US" dirty="0" smtClean="0"/>
              <a:t>참 자아가 가지고 있는 잠재력은 </a:t>
            </a:r>
            <a:endParaRPr lang="en-US" altLang="ko-KR" dirty="0" smtClean="0"/>
          </a:p>
          <a:p>
            <a:r>
              <a:rPr lang="ko-KR" altLang="en-US" dirty="0" smtClean="0"/>
              <a:t>있는 그대로 발휘된다는 것을  에고도 잘 알고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참 자아의 잠재력 자체에 대해 어찌할 수 없는 에고는 </a:t>
            </a:r>
            <a:endParaRPr lang="en-US" altLang="ko-KR" dirty="0" smtClean="0"/>
          </a:p>
          <a:p>
            <a:r>
              <a:rPr lang="ko-KR" altLang="en-US" dirty="0" smtClean="0"/>
              <a:t>그 잠재력이 발휘될 수 있는 목표를 </a:t>
            </a:r>
            <a:endParaRPr lang="en-US" altLang="ko-KR" dirty="0" smtClean="0"/>
          </a:p>
          <a:p>
            <a:r>
              <a:rPr lang="ko-KR" altLang="en-US" dirty="0" smtClean="0"/>
              <a:t>모호하게 만들어서 에너지를 분산시켜 왔다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있는 그대로 바라보고 씌워진 막을 </a:t>
            </a:r>
            <a:endParaRPr lang="en-US" altLang="ko-KR" dirty="0" smtClean="0"/>
          </a:p>
          <a:p>
            <a:r>
              <a:rPr lang="ko-KR" altLang="en-US" dirty="0" smtClean="0"/>
              <a:t>충분히 느끼기만 한다면 무엇을 향해 </a:t>
            </a:r>
            <a:endParaRPr lang="en-US" altLang="ko-KR" dirty="0" smtClean="0"/>
          </a:p>
          <a:p>
            <a:r>
              <a:rPr lang="ko-KR" altLang="en-US" dirty="0" smtClean="0"/>
              <a:t>참 자아의 잠재력을 </a:t>
            </a:r>
            <a:endParaRPr lang="en-US" altLang="ko-KR" dirty="0" smtClean="0"/>
          </a:p>
          <a:p>
            <a:r>
              <a:rPr lang="ko-KR" altLang="en-US" dirty="0" smtClean="0"/>
              <a:t>사용해야 할지 자명하게 알게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나의 모든 잠재력은 </a:t>
            </a:r>
            <a:endParaRPr lang="en-US" altLang="ko-KR" dirty="0" smtClean="0"/>
          </a:p>
          <a:p>
            <a:r>
              <a:rPr lang="ko-KR" altLang="en-US" dirty="0" smtClean="0"/>
              <a:t>깨끗한 대화에서 시작해서 </a:t>
            </a:r>
            <a:endParaRPr lang="en-US" altLang="ko-KR" dirty="0" smtClean="0"/>
          </a:p>
          <a:p>
            <a:r>
              <a:rPr lang="ko-KR" altLang="en-US" dirty="0" smtClean="0"/>
              <a:t>명료한 결과를 향해 쏟아 부어진다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 </a:t>
            </a:r>
            <a:br>
              <a:rPr lang="en-US" altLang="ko-KR" dirty="0" smtClean="0"/>
            </a:br>
            <a:r>
              <a:rPr lang="ko-KR" altLang="en-US" dirty="0" smtClean="0"/>
              <a:t>깨끗함만 유지한다면 </a:t>
            </a:r>
            <a:endParaRPr lang="en-US" altLang="ko-KR" dirty="0" smtClean="0"/>
          </a:p>
          <a:p>
            <a:r>
              <a:rPr lang="en-US" altLang="ko-KR" dirty="0" smtClean="0"/>
              <a:t>51:49</a:t>
            </a:r>
            <a:r>
              <a:rPr lang="ko-KR" altLang="en-US" dirty="0" smtClean="0"/>
              <a:t>가 아닌 </a:t>
            </a:r>
            <a:endParaRPr lang="en-US" altLang="ko-KR" dirty="0" smtClean="0"/>
          </a:p>
          <a:p>
            <a:r>
              <a:rPr lang="en-US" altLang="ko-KR" dirty="0" smtClean="0"/>
              <a:t>100:0</a:t>
            </a:r>
            <a:r>
              <a:rPr lang="ko-KR" altLang="en-US" dirty="0" smtClean="0"/>
              <a:t>의 명료함을 보게 된다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정말로 하고 싶은 일을 하고 있는가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하고 싶은 일을 하는 것이 위험하다고 계속 하지 않는 것은</a:t>
            </a:r>
            <a:r>
              <a:rPr lang="en-US" altLang="ko-KR" b="1" dirty="0" smtClean="0"/>
              <a:t>, </a:t>
            </a:r>
            <a:br>
              <a:rPr lang="en-US" altLang="ko-KR" b="1" dirty="0" smtClean="0"/>
            </a:br>
            <a:r>
              <a:rPr lang="ko-KR" altLang="en-US" b="1" dirty="0" smtClean="0"/>
              <a:t>인생 전체를 위험에 몰아넣는 것이다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b="1" dirty="0" smtClean="0"/>
              <a:t>잠재력의 </a:t>
            </a:r>
            <a:r>
              <a:rPr lang="ko-KR" altLang="en-US" b="1" dirty="0" err="1" smtClean="0"/>
              <a:t>양날개는</a:t>
            </a:r>
            <a:r>
              <a:rPr lang="ko-KR" altLang="en-US" b="1" dirty="0" smtClean="0"/>
              <a:t> </a:t>
            </a:r>
            <a:br>
              <a:rPr lang="ko-KR" altLang="en-US" b="1" dirty="0" smtClean="0"/>
            </a:br>
            <a:r>
              <a:rPr lang="ko-KR" altLang="en-US" b="1" dirty="0" smtClean="0"/>
              <a:t>날지 않을 때는 접혀 있고</a:t>
            </a:r>
            <a:r>
              <a:rPr lang="en-US" altLang="ko-KR" b="1" dirty="0" smtClean="0"/>
              <a:t>,</a:t>
            </a:r>
            <a:br>
              <a:rPr lang="en-US" altLang="ko-KR" b="1" dirty="0" smtClean="0"/>
            </a:br>
            <a:r>
              <a:rPr lang="ko-KR" altLang="en-US" b="1" dirty="0" smtClean="0"/>
              <a:t>날려고 생각할 때는 약간 움직이지만</a:t>
            </a:r>
            <a:r>
              <a:rPr lang="en-US" altLang="ko-KR" b="1" dirty="0" smtClean="0"/>
              <a:t>,</a:t>
            </a:r>
            <a:br>
              <a:rPr lang="en-US" altLang="ko-KR" b="1" dirty="0" smtClean="0"/>
            </a:br>
            <a:r>
              <a:rPr lang="ko-KR" altLang="en-US" b="1" dirty="0" smtClean="0"/>
              <a:t>날기 시작할 때는 비로소 활짝 펼쳐진다</a:t>
            </a:r>
            <a:r>
              <a:rPr lang="en-US" altLang="ko-KR" b="1" dirty="0" smtClean="0"/>
              <a:t>.</a:t>
            </a:r>
            <a:br>
              <a:rPr lang="en-US" altLang="ko-KR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                                                                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코치 </a:t>
            </a:r>
            <a:r>
              <a:rPr lang="ko-KR" altLang="en-US" dirty="0" err="1" smtClean="0"/>
              <a:t>다니엘심</a:t>
            </a:r>
            <a:r>
              <a:rPr lang="ko-KR" altLang="en-US" dirty="0" smtClean="0"/>
              <a:t> </a:t>
            </a:r>
            <a:r>
              <a:rPr lang="en-US" altLang="ko-KR" dirty="0" smtClean="0"/>
              <a:t>- 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Q. </a:t>
            </a:r>
            <a:r>
              <a:rPr lang="ko-KR" altLang="en-US" dirty="0" smtClean="0"/>
              <a:t>당신이 정말로 하고 싶은데 하지 않는 일은 무엇인가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Q. </a:t>
            </a:r>
            <a:r>
              <a:rPr lang="ko-KR" altLang="en-US" dirty="0" smtClean="0"/>
              <a:t>그 일을 하지 않는 것은 명료한 때를 기다리기 위함인가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도전에서 겪을 두려움을 회피하기 위함인가</a:t>
            </a:r>
            <a:r>
              <a:rPr lang="en-US" altLang="ko-KR" dirty="0" smtClean="0"/>
              <a:t>?  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달리지 않는 차는 방향을 바꿀 수 없다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달리지 않는 차는 방향을 바꿀 수 없다</a:t>
            </a:r>
            <a:r>
              <a:rPr lang="en-US" altLang="ko-KR" b="1" dirty="0" smtClean="0"/>
              <a:t>. </a:t>
            </a:r>
          </a:p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한 뼘이라도 움직이기 시작할 때 </a:t>
            </a:r>
            <a:endParaRPr lang="en-US" altLang="ko-KR" b="1" dirty="0" smtClean="0"/>
          </a:p>
          <a:p>
            <a:r>
              <a:rPr lang="ko-KR" altLang="en-US" b="1" dirty="0" smtClean="0"/>
              <a:t>비로소 핸들을 돌릴 수 있다</a:t>
            </a:r>
            <a:r>
              <a:rPr lang="en-US" altLang="ko-KR" b="1" dirty="0" smtClean="0"/>
              <a:t>. </a:t>
            </a:r>
          </a:p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변화하고 싶다면 일단 움직이기 시작하라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                                            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코치 </a:t>
            </a:r>
            <a:r>
              <a:rPr lang="ko-KR" altLang="en-US" dirty="0" err="1" smtClean="0"/>
              <a:t>다니엘심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토끼의 간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err="1" smtClean="0"/>
              <a:t>코칭이란</a:t>
            </a:r>
            <a:r>
              <a:rPr lang="ko-KR" altLang="en-US" dirty="0" smtClean="0"/>
              <a:t> 모든 사람들이 각자의 존재대로 </a:t>
            </a:r>
            <a:endParaRPr lang="en-US" altLang="ko-KR" dirty="0" smtClean="0"/>
          </a:p>
          <a:p>
            <a:r>
              <a:rPr lang="ko-KR" altLang="en-US" dirty="0" smtClean="0"/>
              <a:t>살아갈 때 자연스럽게 누릴 수 있는 변화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행복을 계속해서 경험할 수 있도록 </a:t>
            </a:r>
            <a:endParaRPr lang="en-US" altLang="ko-KR" dirty="0" smtClean="0"/>
          </a:p>
          <a:p>
            <a:r>
              <a:rPr lang="ko-KR" altLang="en-US" dirty="0" smtClean="0"/>
              <a:t>코치가 파트너가 되어 돕는 것입니다</a:t>
            </a:r>
            <a:r>
              <a:rPr lang="en-US" altLang="ko-KR" dirty="0" smtClean="0"/>
              <a:t>.  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FF00"/>
                </a:solidFill>
              </a:rPr>
              <a:t>코치는 답을 제시하거나</a:t>
            </a:r>
            <a:r>
              <a:rPr lang="en-US" altLang="ko-KR" dirty="0" smtClean="0">
                <a:solidFill>
                  <a:srgbClr val="FFFF00"/>
                </a:solidFill>
              </a:rPr>
              <a:t>, </a:t>
            </a:r>
          </a:p>
          <a:p>
            <a:r>
              <a:rPr lang="ko-KR" altLang="en-US" dirty="0" smtClean="0">
                <a:solidFill>
                  <a:srgbClr val="FFFF00"/>
                </a:solidFill>
              </a:rPr>
              <a:t>가르치려 하지 않고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사람들이 스스로 가진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놀라운 능력을 꺼내서 사용할 수 있도록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체계적으로 도와드립니다</a:t>
            </a:r>
            <a:r>
              <a:rPr lang="en-US" altLang="ko-KR" dirty="0" smtClean="0">
                <a:solidFill>
                  <a:srgbClr val="FFFF00"/>
                </a:solidFill>
              </a:rPr>
              <a:t>.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달리지 않는 차는 방향을 바꿀 수 없다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많은 경우에 머리만 움직이는 </a:t>
            </a:r>
            <a:endParaRPr lang="en-US" altLang="ko-KR" dirty="0" smtClean="0"/>
          </a:p>
          <a:p>
            <a:r>
              <a:rPr lang="ko-KR" altLang="en-US" dirty="0" smtClean="0"/>
              <a:t>심사숙고는 </a:t>
            </a:r>
            <a:endParaRPr lang="en-US" altLang="ko-KR" dirty="0" smtClean="0"/>
          </a:p>
          <a:p>
            <a:r>
              <a:rPr lang="ko-KR" altLang="en-US" dirty="0" smtClean="0"/>
              <a:t>몸으로 행동하지 않으려는 구실이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가만히 서서 무엇을 하고 있는가</a:t>
            </a:r>
            <a:r>
              <a:rPr lang="en-US" altLang="ko-KR" dirty="0" smtClean="0"/>
              <a:t>?</a:t>
            </a:r>
            <a:br>
              <a:rPr lang="en-US" altLang="ko-KR" dirty="0" smtClean="0"/>
            </a:br>
            <a:r>
              <a:rPr lang="ko-KR" altLang="en-US" dirty="0" smtClean="0"/>
              <a:t>머리로 충분히 생각했다면 </a:t>
            </a:r>
            <a:endParaRPr lang="en-US" altLang="ko-KR" dirty="0" smtClean="0"/>
          </a:p>
          <a:p>
            <a:r>
              <a:rPr lang="ko-KR" altLang="en-US" dirty="0" smtClean="0"/>
              <a:t>이제 몸에게 생각을 넘겨주라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순간부터 몸으로 생각하면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몸이 움직일 때 비로소 방향은 </a:t>
            </a:r>
            <a:endParaRPr lang="en-US" altLang="ko-KR" dirty="0" smtClean="0"/>
          </a:p>
          <a:p>
            <a:r>
              <a:rPr lang="ko-KR" altLang="en-US" dirty="0" smtClean="0"/>
              <a:t>나타나기 시작한다</a:t>
            </a:r>
            <a:r>
              <a:rPr lang="en-US" altLang="ko-KR" dirty="0" smtClean="0"/>
              <a:t>.  </a:t>
            </a:r>
            <a:endParaRPr lang="ko-KR" altLang="en-US" dirty="0"/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어디에 불을 붙일 것인가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같은 불이라도 어디에 </a:t>
            </a:r>
            <a:endParaRPr lang="en-US" altLang="ko-KR" dirty="0" smtClean="0"/>
          </a:p>
          <a:p>
            <a:r>
              <a:rPr lang="ko-KR" altLang="en-US" dirty="0" smtClean="0"/>
              <a:t>불을 붙이느냐에 따라 </a:t>
            </a:r>
            <a:endParaRPr lang="en-US" altLang="ko-KR" dirty="0" smtClean="0"/>
          </a:p>
          <a:p>
            <a:r>
              <a:rPr lang="ko-KR" altLang="en-US" dirty="0" smtClean="0"/>
              <a:t>그 결과는 완전히 달라진다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지푸라기에 붙이면 </a:t>
            </a:r>
            <a:endParaRPr lang="en-US" altLang="ko-KR" dirty="0" smtClean="0"/>
          </a:p>
          <a:p>
            <a:r>
              <a:rPr lang="ko-KR" altLang="en-US" b="1" dirty="0" smtClean="0"/>
              <a:t>불쏘시개</a:t>
            </a:r>
            <a:r>
              <a:rPr lang="ko-KR" altLang="en-US" dirty="0" smtClean="0"/>
              <a:t>가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어디에 불을 붙일 것인가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장작에 붙이면 </a:t>
            </a:r>
            <a:r>
              <a:rPr lang="ko-KR" altLang="en-US" b="1" dirty="0" smtClean="0"/>
              <a:t>모닥불</a:t>
            </a:r>
            <a:r>
              <a:rPr lang="ko-KR" altLang="en-US" dirty="0" smtClean="0"/>
              <a:t>이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폭죽에 붙이면 </a:t>
            </a:r>
            <a:r>
              <a:rPr lang="ko-KR" altLang="en-US" b="1" dirty="0" smtClean="0"/>
              <a:t>불꽃</a:t>
            </a:r>
            <a:r>
              <a:rPr lang="ko-KR" altLang="en-US" dirty="0" smtClean="0"/>
              <a:t>이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 내가 열정을 담고 있는 불은 무엇인가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ko-KR" altLang="en-US" dirty="0" smtClean="0"/>
              <a:t>그리고 불을 붙일 폭죽은 어디에 있는가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ko-KR" altLang="en-US" dirty="0" smtClean="0"/>
              <a:t>인생의 불꽃을 환하게 밝히고 싶다면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바로 그 폭죽을 찾으라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b="1" dirty="0" smtClean="0"/>
              <a:t>동일한 열정</a:t>
            </a:r>
            <a:r>
              <a:rPr lang="ko-KR" altLang="en-US" dirty="0" smtClean="0"/>
              <a:t>으로 </a:t>
            </a:r>
            <a:endParaRPr lang="en-US" altLang="ko-KR" dirty="0" smtClean="0"/>
          </a:p>
          <a:p>
            <a:r>
              <a:rPr lang="ko-KR" altLang="en-US" b="1" dirty="0" smtClean="0"/>
              <a:t>위대한 인생</a:t>
            </a:r>
            <a:r>
              <a:rPr lang="ko-KR" altLang="en-US" dirty="0" smtClean="0"/>
              <a:t>을 살게 될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어디에 불을 붙일 것인가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그리고</a:t>
            </a:r>
            <a:r>
              <a:rPr lang="en-US" altLang="ko-KR" dirty="0" smtClean="0"/>
              <a:t>....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 불꽃을 보고 </a:t>
            </a:r>
            <a:r>
              <a:rPr lang="ko-KR" altLang="en-US" dirty="0" err="1" smtClean="0"/>
              <a:t>또다른</a:t>
            </a:r>
            <a:r>
              <a:rPr lang="ko-KR" altLang="en-US" dirty="0" smtClean="0"/>
              <a:t> 사람들이 </a:t>
            </a:r>
            <a:br>
              <a:rPr lang="ko-KR" altLang="en-US" dirty="0" smtClean="0"/>
            </a:br>
            <a:r>
              <a:rPr lang="ko-KR" altLang="en-US" dirty="0" smtClean="0"/>
              <a:t>자신만의 폭죽을 찾아 </a:t>
            </a:r>
            <a:endParaRPr lang="en-US" altLang="ko-KR" dirty="0" smtClean="0"/>
          </a:p>
          <a:p>
            <a:r>
              <a:rPr lang="ko-KR" altLang="en-US" dirty="0" smtClean="0"/>
              <a:t>환한 불꽃을 밝히게 될 것이다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 action="ppaction://hlinkfile"/>
              </a:rPr>
              <a:t>Game Over? Game Restart!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b="1" dirty="0" smtClean="0"/>
              <a:t>My inner world creates my outer world.</a:t>
            </a:r>
            <a:br>
              <a:rPr lang="en-US" altLang="ko-KR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- Secrets of the Millionaire Mind -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내 삶을 게임이라고 한다면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내 내적인 세계의 게임 내용이 내 삶의 전체를 말해준다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내적인 세계의 게임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이너게임</a:t>
            </a:r>
            <a:r>
              <a:rPr lang="en-US" altLang="ko-KR" dirty="0" smtClean="0"/>
              <a:t>(Inner Game)</a:t>
            </a:r>
            <a:r>
              <a:rPr lang="ko-KR" altLang="en-US" dirty="0" smtClean="0"/>
              <a:t>에서 이미 승부는 끝난다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내적인 세계를 무시하고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외적인 세계에서 승부를 내려는 사람들이 보게 되는 메시지는 이것 뿐이다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b="1" dirty="0" smtClean="0"/>
              <a:t>"Game Over..."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내적인 세계를 인정하고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안에서 진정한 게임의 승부를 경험하는 사람들이 보게 되는 메시지는 바로 이것이다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b="1" dirty="0" smtClean="0"/>
              <a:t>"Game Restart!"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dirty="0" smtClean="0"/>
              <a:t>지금 내가 하고 있는 게임의 경기장은 어디인가</a:t>
            </a:r>
            <a:r>
              <a:rPr lang="en-US" altLang="ko-KR" dirty="0" smtClean="0"/>
              <a:t>?</a:t>
            </a:r>
            <a:br>
              <a:rPr lang="en-US" altLang="ko-KR" dirty="0" smtClean="0"/>
            </a:br>
            <a:r>
              <a:rPr lang="ko-KR" altLang="en-US" dirty="0" smtClean="0"/>
              <a:t>어떻게</a:t>
            </a:r>
            <a:r>
              <a:rPr lang="en-US" altLang="ko-KR" dirty="0" smtClean="0"/>
              <a:t>(How) </a:t>
            </a:r>
            <a:r>
              <a:rPr lang="ko-KR" altLang="en-US" dirty="0" err="1" smtClean="0"/>
              <a:t>게임하느냐보다</a:t>
            </a:r>
            <a:r>
              <a:rPr lang="ko-KR" altLang="en-US" dirty="0" smtClean="0"/>
              <a:t> 훨씬 중요한 것은 어디에서</a:t>
            </a:r>
            <a:r>
              <a:rPr lang="en-US" altLang="ko-KR" dirty="0" smtClean="0"/>
              <a:t>(Where) </a:t>
            </a:r>
            <a:r>
              <a:rPr lang="ko-KR" altLang="en-US" dirty="0" smtClean="0"/>
              <a:t>게임을 하느냐이다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http://danielview.com/64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나에게 환경은 무엇인가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의식이 낮은 사람은 환경을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존재가 결정되는 </a:t>
            </a:r>
            <a:r>
              <a:rPr lang="ko-KR" altLang="en-US" b="1" dirty="0" smtClean="0"/>
              <a:t>조건</a:t>
            </a:r>
            <a:r>
              <a:rPr lang="ko-KR" altLang="en-US" dirty="0" smtClean="0"/>
              <a:t>으로 인식한다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희생자 마인드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ko-KR" altLang="en-US" dirty="0" smtClean="0"/>
              <a:t>의식이 있는 사람은 환경을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존재가 사용하는 </a:t>
            </a:r>
            <a:r>
              <a:rPr lang="ko-KR" altLang="en-US" b="1" dirty="0" smtClean="0"/>
              <a:t>자원</a:t>
            </a:r>
            <a:r>
              <a:rPr lang="ko-KR" altLang="en-US" dirty="0" smtClean="0"/>
              <a:t>으로 </a:t>
            </a:r>
            <a:r>
              <a:rPr lang="ko-KR" altLang="en-US" dirty="0" err="1" smtClean="0"/>
              <a:t>인식힌다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이용자 마인드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ko-KR" altLang="en-US" dirty="0" smtClean="0"/>
              <a:t>의식이 높은 사람은 환경을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존재가 창조하는 </a:t>
            </a:r>
            <a:r>
              <a:rPr lang="ko-KR" altLang="en-US" b="1" dirty="0" smtClean="0"/>
              <a:t>결과물</a:t>
            </a:r>
            <a:r>
              <a:rPr lang="ko-KR" altLang="en-US" dirty="0" smtClean="0"/>
              <a:t>로 인식한다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창조자 마인드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나에게 환경은 무엇인가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내 존재는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b="1" dirty="0" smtClean="0"/>
              <a:t>환경이 결정하는가</a:t>
            </a:r>
            <a:r>
              <a:rPr lang="en-US" altLang="ko-KR" b="1" dirty="0" smtClean="0"/>
              <a:t>? </a:t>
            </a:r>
            <a:r>
              <a:rPr lang="ko-KR" altLang="en-US" b="1" dirty="0" smtClean="0"/>
              <a:t>환경을 사용하는가</a:t>
            </a:r>
            <a:r>
              <a:rPr lang="en-US" altLang="ko-KR" b="1" dirty="0" smtClean="0"/>
              <a:t>? </a:t>
            </a:r>
            <a:r>
              <a:rPr lang="ko-KR" altLang="en-US" b="1" dirty="0" smtClean="0"/>
              <a:t>환경을 창조하는가</a:t>
            </a:r>
            <a:r>
              <a:rPr lang="en-US" altLang="ko-KR" b="1" dirty="0" smtClean="0"/>
              <a:t>? </a:t>
            </a:r>
          </a:p>
          <a:p>
            <a:endParaRPr lang="ko-KR" altLang="en-US" dirty="0" smtClean="0"/>
          </a:p>
          <a:p>
            <a:r>
              <a:rPr lang="en-US" altLang="ko-KR" dirty="0" smtClean="0">
                <a:hlinkClick r:id="rId2"/>
              </a:rPr>
              <a:t>http://danielview.com/63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당신의 삶에서 매일 던지고 싶은 최고의 질문은 무엇인가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당신의 삶에서 매일 던지고 싶은 최고의 질문은 무엇인가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최고의 답을 찾기 전에 먼저 최고의 질문을 찾아야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질문을 통해서 매일 새로운 최고의 답을 발견할 수 있기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더불어 더 깊은 질문을 함께 발견할 수도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내가 생각하는 최고의 질문은 이것이다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b="1" dirty="0" smtClean="0"/>
              <a:t>"</a:t>
            </a:r>
            <a:r>
              <a:rPr lang="ko-KR" altLang="en-US" b="1" dirty="0" smtClean="0"/>
              <a:t>나는 어제의 깨달음을 오늘 사용하고 있는가</a:t>
            </a:r>
            <a:r>
              <a:rPr lang="en-US" altLang="ko-KR" b="1" dirty="0" smtClean="0"/>
              <a:t>?"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이 질문을 통해 나는 어제의 결실에서 나온 씨앗을 오늘 심게 될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자 연이 자연스럽게 늘 해 오던 것처럼</a:t>
            </a:r>
            <a:r>
              <a:rPr lang="en-US" altLang="ko-KR" dirty="0" smtClean="0"/>
              <a:t>..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http://danielview.com/62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나는 </a:t>
            </a:r>
            <a:r>
              <a:rPr lang="en-US" altLang="ko-KR" b="1" dirty="0" smtClean="0">
                <a:hlinkClick r:id="rId2" action="ppaction://hlinkfile"/>
              </a:rPr>
              <a:t>&lt;</a:t>
            </a:r>
            <a:r>
              <a:rPr lang="ko-KR" altLang="en-US" b="1" dirty="0" smtClean="0">
                <a:hlinkClick r:id="rId2" action="ppaction://hlinkfile"/>
              </a:rPr>
              <a:t>지구</a:t>
            </a:r>
            <a:r>
              <a:rPr lang="en-US" altLang="ko-KR" b="1" dirty="0" smtClean="0">
                <a:hlinkClick r:id="rId2" action="ppaction://hlinkfile"/>
              </a:rPr>
              <a:t>&gt;</a:t>
            </a:r>
            <a:r>
              <a:rPr lang="ko-KR" altLang="en-US" b="1" dirty="0" smtClean="0">
                <a:hlinkClick r:id="rId2" action="ppaction://hlinkfile"/>
              </a:rPr>
              <a:t>라는 별의 우주인이다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'</a:t>
            </a:r>
            <a:r>
              <a:rPr lang="ko-KR" altLang="en-US" dirty="0" smtClean="0"/>
              <a:t>지구</a:t>
            </a:r>
            <a:r>
              <a:rPr lang="en-US" altLang="ko-KR" dirty="0" smtClean="0"/>
              <a:t>'</a:t>
            </a:r>
            <a:r>
              <a:rPr lang="ko-KR" altLang="en-US" dirty="0" smtClean="0"/>
              <a:t>라는 별을 보았다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r>
              <a:rPr lang="ko-KR" altLang="en-US" dirty="0" smtClean="0"/>
              <a:t>그 별을 보는 순간 나는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우주인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 되었다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br>
              <a:rPr lang="en-US" altLang="ko-KR" dirty="0" smtClean="0"/>
            </a:br>
            <a:r>
              <a:rPr lang="ko-KR" altLang="en-US" dirty="0" smtClean="0"/>
              <a:t>우주를 품는 마음을 갖는 것은</a:t>
            </a:r>
            <a:br>
              <a:rPr lang="ko-KR" altLang="en-US" dirty="0" smtClean="0"/>
            </a:br>
            <a:r>
              <a:rPr lang="ko-KR" altLang="en-US" dirty="0" smtClean="0"/>
              <a:t>내가 무엇을 하느냐의 문제가 아니라</a:t>
            </a:r>
            <a:br>
              <a:rPr lang="ko-KR" altLang="en-US" dirty="0" smtClean="0"/>
            </a:br>
            <a:r>
              <a:rPr lang="ko-KR" altLang="en-US" dirty="0" smtClean="0"/>
              <a:t>내가 어디에 있는가의 문제다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en-US" altLang="ko-KR" dirty="0" smtClean="0">
                <a:hlinkClick r:id="rId2"/>
              </a:rPr>
              <a:t>http://danielview.com/60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내 관심은 어디에 있나</a:t>
            </a:r>
            <a:r>
              <a:rPr lang="en-US" altLang="ko-KR" b="1" dirty="0" smtClean="0">
                <a:hlinkClick r:id="rId2" action="ppaction://hlinkfile"/>
              </a:rPr>
              <a:t>? </a:t>
            </a:r>
            <a:r>
              <a:rPr lang="ko-KR" altLang="en-US" b="1" dirty="0" smtClean="0">
                <a:hlinkClick r:id="rId2" action="ppaction://hlinkfile"/>
              </a:rPr>
              <a:t>나는 무엇 때문에 행복한가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가짜 나</a:t>
            </a:r>
            <a:r>
              <a:rPr lang="en-US" altLang="ko-KR" b="1" dirty="0" smtClean="0"/>
              <a:t>(ego)</a:t>
            </a:r>
            <a:r>
              <a:rPr lang="ko-KR" altLang="en-US" dirty="0" smtClean="0"/>
              <a:t>는 세상에 반응한다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쏟아지는 정보에 하나 하나 대응하면서 관심을 분산해 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이유는 수많은 요구를 만족시켜서 일시적인 성취를 얻으려는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허상이기 때문에 허상의 결과를 </a:t>
            </a:r>
            <a:r>
              <a:rPr lang="ko-KR" altLang="en-US" dirty="0" err="1" smtClean="0"/>
              <a:t>좇아다니며</a:t>
            </a:r>
            <a:r>
              <a:rPr lang="ko-KR" altLang="en-US" dirty="0" smtClean="0"/>
              <a:t> 주린 배를 채운다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그 결과는 더 큰 허상을 낳은 가짜 성장만을 가져온다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코치가 답을 제시하지 않는 이유는 </a:t>
            </a:r>
            <a:endParaRPr lang="en-US" altLang="ko-KR" dirty="0" smtClean="0"/>
          </a:p>
          <a:p>
            <a:r>
              <a:rPr lang="ko-KR" altLang="en-US" dirty="0" smtClean="0"/>
              <a:t>다음과 같은 분명한 진실이 있기 때문입니다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모든 사람은 무한한 내면의 가능성과 </a:t>
            </a:r>
            <a:endParaRPr lang="en-US" altLang="ko-KR" dirty="0" smtClean="0"/>
          </a:p>
          <a:p>
            <a:r>
              <a:rPr lang="ko-KR" altLang="en-US" dirty="0" smtClean="0"/>
              <a:t>잠재력을 가지고 있습니다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모든 사람은 문제에 대한 답을 </a:t>
            </a:r>
            <a:endParaRPr lang="en-US" altLang="ko-KR" dirty="0" smtClean="0"/>
          </a:p>
          <a:p>
            <a:r>
              <a:rPr lang="ko-KR" altLang="en-US" dirty="0" smtClean="0"/>
              <a:t>내면에서 발견할 수 있습니다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모든 사람은 파트너와 함께 할 때 </a:t>
            </a:r>
            <a:endParaRPr lang="en-US" altLang="ko-KR" dirty="0" smtClean="0"/>
          </a:p>
          <a:p>
            <a:r>
              <a:rPr lang="ko-KR" altLang="en-US" dirty="0" smtClean="0"/>
              <a:t>내면의 가능성과 답을 </a:t>
            </a:r>
            <a:endParaRPr lang="en-US" altLang="ko-KR" dirty="0" smtClean="0"/>
          </a:p>
          <a:p>
            <a:r>
              <a:rPr lang="ko-KR" altLang="en-US" dirty="0" smtClean="0"/>
              <a:t>탁월하게 찾을 수 있습니다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 smtClean="0"/>
              <a:t>진짜 나</a:t>
            </a:r>
            <a:r>
              <a:rPr lang="en-US" altLang="ko-KR" b="1" dirty="0" smtClean="0"/>
              <a:t>(real self)</a:t>
            </a:r>
            <a:r>
              <a:rPr lang="ko-KR" altLang="en-US" dirty="0" smtClean="0"/>
              <a:t>는 세상을 바라본다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쏟아지는 정보를 초월해서 바로 여기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지금에만 관심을 집중한다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어떤 요구도 만족시킬 필요가 없으며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진정한 성취는 존재 그대로의 삶을 사는 것에서 자연스럽게 나오기 때문에 흔들리지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결과는 크지도 작지도 않은 있는 그대로의 참 존재를 구현하는 삶이다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더 위대한 것도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더 모자란 것도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그냥 자연스럽게 있을 뿐이며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그것으로 완벽하다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 smtClean="0"/>
              <a:t>참자아는</a:t>
            </a:r>
            <a:r>
              <a:rPr lang="ko-KR" altLang="en-US" dirty="0" smtClean="0"/>
              <a:t> 세상의 스펙트럼 속에 다양한 스펙트럼으로 </a:t>
            </a:r>
            <a:r>
              <a:rPr lang="ko-KR" altLang="en-US" dirty="0" err="1" smtClean="0"/>
              <a:t>녹아들어</a:t>
            </a:r>
            <a:r>
              <a:rPr lang="ko-KR" altLang="en-US" dirty="0" smtClean="0"/>
              <a:t> 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세계에서 거기에 맞는 행복을 충분히 경험한다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어떤 스펙트럼에서도 행복을 경험할 수 밖에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존재 자체가 행복이기 때문에</a:t>
            </a:r>
            <a:r>
              <a:rPr lang="en-US" altLang="ko-KR" dirty="0" smtClean="0"/>
              <a:t>.. </a:t>
            </a:r>
            <a:br>
              <a:rPr lang="en-US" altLang="ko-KR" dirty="0" smtClean="0"/>
            </a:br>
            <a:endParaRPr lang="ko-KR" altLang="en-US" b="1" dirty="0" smtClean="0"/>
          </a:p>
          <a:p>
            <a:r>
              <a:rPr lang="ko-KR" altLang="en-US" b="1" dirty="0" smtClean="0"/>
              <a:t>  나는 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무엇</a:t>
            </a:r>
            <a:r>
              <a:rPr lang="en-US" altLang="ko-KR" b="1" dirty="0" smtClean="0"/>
              <a:t>' </a:t>
            </a:r>
            <a:r>
              <a:rPr lang="ko-KR" altLang="en-US" b="1" dirty="0" smtClean="0"/>
              <a:t>때문에 행복한 존재인가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ko-KR" altLang="en-US" b="1" dirty="0" smtClean="0"/>
              <a:t>아니면 행복한 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존재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이기 때문에 그 무엇을 하는가</a:t>
            </a:r>
            <a:r>
              <a:rPr lang="en-US" altLang="ko-KR" b="1" dirty="0" smtClean="0"/>
              <a:t>?  </a:t>
            </a:r>
          </a:p>
          <a:p>
            <a:r>
              <a:rPr lang="en-US" altLang="ko-KR" b="1" dirty="0" smtClean="0">
                <a:hlinkClick r:id="rId3"/>
              </a:rPr>
              <a:t>http://danielview.com/51</a:t>
            </a:r>
            <a:endParaRPr lang="en-US" altLang="ko-KR" b="1" dirty="0" smtClean="0"/>
          </a:p>
          <a:p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하나로 만들려 하지 말고</a:t>
            </a:r>
            <a:r>
              <a:rPr lang="en-US" altLang="ko-KR" b="1" dirty="0" smtClean="0">
                <a:hlinkClick r:id="rId2" action="ppaction://hlinkfile"/>
              </a:rPr>
              <a:t>, </a:t>
            </a:r>
            <a:r>
              <a:rPr lang="ko-KR" altLang="en-US" b="1" dirty="0" smtClean="0">
                <a:hlinkClick r:id="rId2" action="ppaction://hlinkfile"/>
              </a:rPr>
              <a:t>하나인 것을 보라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b="1" dirty="0" smtClean="0"/>
              <a:t>'</a:t>
            </a:r>
            <a:r>
              <a:rPr lang="ko-KR" altLang="en-US" b="1" dirty="0" smtClean="0"/>
              <a:t>하나로 만들려 하지 말고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하나인 것을 보라</a:t>
            </a:r>
            <a:r>
              <a:rPr lang="en-US" altLang="ko-KR" b="1" dirty="0" smtClean="0"/>
              <a:t>.'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무엇을 하나로 만들려고 하지 말라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그런 시도는 각각이 나뉘어져 있다는 잘못된 전제 위에 서 있기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모든 것은 원래 하나다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err="1" smtClean="0"/>
              <a:t>그동안</a:t>
            </a:r>
            <a:r>
              <a:rPr lang="ko-KR" altLang="en-US" dirty="0" smtClean="0"/>
              <a:t> 수많은 기준으로 그것을 조각 조각 나누었을 뿐이며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조각은 허상일 뿐이다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나뉜 것을 하나로 </a:t>
            </a:r>
            <a:r>
              <a:rPr lang="ko-KR" altLang="en-US" dirty="0" err="1" smtClean="0"/>
              <a:t>이어붙이려고</a:t>
            </a:r>
            <a:r>
              <a:rPr lang="ko-KR" altLang="en-US" dirty="0" smtClean="0"/>
              <a:t> 하는 순간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조각 하나하나를 실체로 인정하는 모순에 빠진다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모든 조각을 그냥 내버려두라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그리고 원래 하나인 존재를 향해 그냥 나아가라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아니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나아갈  필요도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그냥 바라보라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존재는 선 너머 </a:t>
            </a:r>
            <a:r>
              <a:rPr lang="en-US" altLang="ko-KR" dirty="0" smtClean="0"/>
              <a:t>'</a:t>
            </a:r>
            <a:r>
              <a:rPr lang="ko-KR" altLang="en-US" dirty="0" smtClean="0"/>
              <a:t>거기</a:t>
            </a:r>
            <a:r>
              <a:rPr lang="en-US" altLang="ko-KR" dirty="0" smtClean="0"/>
              <a:t>' </a:t>
            </a:r>
            <a:r>
              <a:rPr lang="ko-KR" altLang="en-US" dirty="0" smtClean="0"/>
              <a:t>있는 게 아니라 바로 </a:t>
            </a:r>
            <a:r>
              <a:rPr lang="en-US" altLang="ko-KR" dirty="0" smtClean="0"/>
              <a:t>'</a:t>
            </a:r>
            <a:r>
              <a:rPr lang="ko-KR" altLang="en-US" dirty="0" smtClean="0"/>
              <a:t>여기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있기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http://danielview.com/47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 action="ppaction://hlinkfile"/>
              </a:rPr>
              <a:t>&lt;</a:t>
            </a:r>
            <a:r>
              <a:rPr lang="ko-KR" altLang="en-US" b="1" dirty="0" smtClean="0">
                <a:hlinkClick r:id="rId2" action="ppaction://hlinkfile"/>
              </a:rPr>
              <a:t>진짜로 원하는 것</a:t>
            </a:r>
            <a:r>
              <a:rPr lang="en-US" altLang="ko-KR" b="1" dirty="0" smtClean="0">
                <a:hlinkClick r:id="rId2" action="ppaction://hlinkfile"/>
              </a:rPr>
              <a:t>&gt;</a:t>
            </a:r>
            <a:r>
              <a:rPr lang="ko-KR" altLang="en-US" b="1" dirty="0" smtClean="0">
                <a:hlinkClick r:id="rId2" action="ppaction://hlinkfile"/>
              </a:rPr>
              <a:t>과 </a:t>
            </a:r>
            <a:r>
              <a:rPr lang="en-US" altLang="ko-KR" b="1" dirty="0" smtClean="0">
                <a:hlinkClick r:id="rId2" action="ppaction://hlinkfile"/>
              </a:rPr>
              <a:t>&lt;</a:t>
            </a:r>
            <a:r>
              <a:rPr lang="ko-KR" altLang="en-US" b="1" dirty="0" smtClean="0">
                <a:hlinkClick r:id="rId2" action="ppaction://hlinkfile"/>
              </a:rPr>
              <a:t>진짜 내가 원하는 것</a:t>
            </a:r>
            <a:r>
              <a:rPr lang="en-US" altLang="ko-KR" b="1" dirty="0" smtClean="0">
                <a:hlinkClick r:id="rId2" action="ppaction://hlinkfile"/>
              </a:rPr>
              <a:t>&gt;</a:t>
            </a:r>
            <a:r>
              <a:rPr lang="ko-KR" altLang="en-US" b="1" dirty="0" smtClean="0">
                <a:hlinkClick r:id="rId2" action="ppaction://hlinkfile"/>
              </a:rPr>
              <a:t>의 차이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내가 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진짜로 원하는 것</a:t>
            </a:r>
            <a:r>
              <a:rPr lang="en-US" altLang="ko-KR" b="1" dirty="0" smtClean="0"/>
              <a:t>(real wants)'</a:t>
            </a:r>
            <a:r>
              <a:rPr lang="ko-KR" altLang="en-US" b="1" dirty="0" smtClean="0"/>
              <a:t>이 무엇인지 묻지 말고</a:t>
            </a:r>
            <a:r>
              <a:rPr lang="en-US" altLang="ko-KR" b="1" dirty="0" smtClean="0"/>
              <a:t>, </a:t>
            </a:r>
            <a:br>
              <a:rPr lang="en-US" altLang="ko-KR" b="1" dirty="0" smtClean="0"/>
            </a:br>
            <a:r>
              <a:rPr lang="en-US" altLang="ko-KR" b="1" dirty="0" smtClean="0"/>
              <a:t>'</a:t>
            </a:r>
            <a:r>
              <a:rPr lang="ko-KR" altLang="en-US" b="1" dirty="0" smtClean="0"/>
              <a:t>진짜 내</a:t>
            </a:r>
            <a:r>
              <a:rPr lang="en-US" altLang="ko-KR" b="1" dirty="0" smtClean="0"/>
              <a:t>(real self)'</a:t>
            </a:r>
            <a:r>
              <a:rPr lang="ko-KR" altLang="en-US" b="1" dirty="0" smtClean="0"/>
              <a:t>가 원하는 것이 무엇인지 물으라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 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                           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코치 </a:t>
            </a:r>
            <a:r>
              <a:rPr lang="ko-KR" altLang="en-US" dirty="0" err="1" smtClean="0"/>
              <a:t>다니엘심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http://danielview.com/46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 action="ppaction://hlinkfile"/>
              </a:rPr>
              <a:t>&lt;</a:t>
            </a:r>
            <a:r>
              <a:rPr lang="ko-KR" altLang="en-US" b="1" dirty="0" smtClean="0">
                <a:hlinkClick r:id="rId2" action="ppaction://hlinkfile"/>
              </a:rPr>
              <a:t>성공</a:t>
            </a:r>
            <a:r>
              <a:rPr lang="en-US" altLang="ko-KR" b="1" dirty="0" smtClean="0">
                <a:hlinkClick r:id="rId2" action="ppaction://hlinkfile"/>
              </a:rPr>
              <a:t>&gt;</a:t>
            </a:r>
            <a:r>
              <a:rPr lang="ko-KR" altLang="en-US" b="1" dirty="0" smtClean="0">
                <a:hlinkClick r:id="rId2" action="ppaction://hlinkfile"/>
              </a:rPr>
              <a:t>보다 중요한 </a:t>
            </a:r>
            <a:r>
              <a:rPr lang="en-US" altLang="ko-KR" b="1" dirty="0" smtClean="0">
                <a:hlinkClick r:id="rId2" action="ppaction://hlinkfile"/>
              </a:rPr>
              <a:t>&lt;</a:t>
            </a:r>
            <a:r>
              <a:rPr lang="ko-KR" altLang="en-US" b="1" dirty="0" smtClean="0">
                <a:hlinkClick r:id="rId2" action="ppaction://hlinkfile"/>
              </a:rPr>
              <a:t>성공을 다룰 지혜</a:t>
            </a:r>
            <a:r>
              <a:rPr lang="en-US" altLang="ko-KR" b="1" dirty="0" smtClean="0">
                <a:hlinkClick r:id="rId2" action="ppaction://hlinkfile"/>
              </a:rPr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자신의 성공을 자랑하는 것보다 성공을 잘못 이용하는 것은 없다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endParaRPr lang="en-US" altLang="ko-KR" b="1" dirty="0" smtClean="0"/>
          </a:p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                                                                   - </a:t>
            </a:r>
            <a:r>
              <a:rPr lang="ko-KR" altLang="en-US" b="1" dirty="0" smtClean="0"/>
              <a:t>아서 </a:t>
            </a:r>
            <a:r>
              <a:rPr lang="ko-KR" altLang="en-US" b="1" dirty="0" err="1" smtClean="0"/>
              <a:t>펠프스</a:t>
            </a: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때이른 한 번의 큰 성공은 위험하다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성공을 다룰 지혜가 아직 없어서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성공을 과도하게 자랑하는 잘못을 범하게 되기 때문이다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큰 성공에 대한 큰 자랑은 큰 실패를 불러온다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자랑이 앞서는 경우 정확히 의도한 것만을 얻게 되는데 바로 자랑을 통한 </a:t>
            </a:r>
            <a:r>
              <a:rPr lang="en-US" altLang="ko-KR" dirty="0" smtClean="0"/>
              <a:t>'</a:t>
            </a:r>
            <a:r>
              <a:rPr lang="ko-KR" altLang="en-US" dirty="0" smtClean="0"/>
              <a:t>타인의 인정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밖에 성공의 모든 열매는 사라진다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작은 여러 번의 성공과 실패의 반복이 유익하다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성공을 통해서는 성공의 열매와 성공에 대한 지혜를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실패를 통해서는 실패의 열매와 실패에 대한 지혜를 배울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성공을 다룰 지혜를 가진 사람은 </a:t>
            </a:r>
            <a:r>
              <a:rPr lang="en-US" altLang="ko-KR" dirty="0" smtClean="0"/>
              <a:t>'</a:t>
            </a:r>
            <a:r>
              <a:rPr lang="ko-KR" altLang="en-US" dirty="0" smtClean="0"/>
              <a:t>타인의 인정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매달리지 않으며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밖에 성공의 모든 열매를 누린다</a:t>
            </a:r>
            <a:r>
              <a:rPr lang="en-US" altLang="ko-KR" dirty="0" smtClean="0"/>
              <a:t>.  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나는 성공과 성공을 다룰 지혜를 모두 추구하고 있는가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http://danielview.com/45</a:t>
            </a:r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당연함</a:t>
            </a:r>
            <a:r>
              <a:rPr lang="en-US" altLang="ko-KR" b="1" dirty="0" smtClean="0">
                <a:hlinkClick r:id="rId2" action="ppaction://hlinkfile"/>
              </a:rPr>
              <a:t>? </a:t>
            </a:r>
            <a:r>
              <a:rPr lang="ko-KR" altLang="en-US" b="1" dirty="0" smtClean="0">
                <a:hlinkClick r:id="rId2" action="ppaction://hlinkfile"/>
              </a:rPr>
              <a:t>감사함</a:t>
            </a:r>
            <a:r>
              <a:rPr lang="en-US" altLang="ko-KR" b="1" dirty="0" smtClean="0">
                <a:hlinkClick r:id="rId2" action="ppaction://hlinkfile"/>
              </a:rPr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스스로에 대한 당연함은 두 가지 차원에서 가질 수 있는 태도다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누리고 있는 것에 대해서 당연하게 생각하는 것과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누리지 못하는 것에 대해서 당연하게 생각하는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전자의 당연함은 감사를 잃게 만들고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후자의 당연함은 희망을 잃게 만든다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전자의 당연함은 지루함을 낳고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후자의 당연함은 우울함을 낳는다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이 세상에 당연한 것은 오직 하나 뿐이다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바로 내가 존재한다는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외에 어떤 것도 당연한 것은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에고가 생각하는 조건에 따라 </a:t>
            </a:r>
            <a:r>
              <a:rPr lang="ko-KR" altLang="en-US" dirty="0" err="1" smtClean="0"/>
              <a:t>붙어나오는</a:t>
            </a:r>
            <a:r>
              <a:rPr lang="ko-KR" altLang="en-US" dirty="0" smtClean="0"/>
              <a:t> 결과라는 공식은 존재하지 않는다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당연함이란 그 공식을 이어주는 기호지만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실제로 아무런 실체가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그렇기 때문에 당연함은 허상이며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결과도 어떤 것이든 허상일 뿐이며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존재의 왜곡 만을 낳는다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판단의 열매인 당연함을 버리고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존재의 열매인 감사함을 갖는다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ko-KR" altLang="en-US" b="1" dirty="0" smtClean="0"/>
              <a:t>당연함에서 나온 지루함과 우울함은</a:t>
            </a:r>
            <a:r>
              <a:rPr lang="en-US" altLang="ko-KR" b="1" dirty="0" smtClean="0"/>
              <a:t>, </a:t>
            </a:r>
            <a:br>
              <a:rPr lang="en-US" altLang="ko-KR" b="1" dirty="0" smtClean="0"/>
            </a:br>
            <a:r>
              <a:rPr lang="ko-KR" altLang="en-US" b="1" dirty="0" smtClean="0"/>
              <a:t>감사함에서 나온 </a:t>
            </a:r>
            <a:r>
              <a:rPr lang="ko-KR" altLang="en-US" b="1" dirty="0" err="1" smtClean="0"/>
              <a:t>행복때문에</a:t>
            </a:r>
            <a:r>
              <a:rPr lang="ko-KR" altLang="en-US" b="1" dirty="0" smtClean="0"/>
              <a:t> 어둠처럼 사라져 버릴 것이다</a:t>
            </a:r>
            <a:r>
              <a:rPr lang="en-US" altLang="ko-KR" b="1" dirty="0" smtClean="0"/>
              <a:t>.</a:t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허상은 이용하는 차원에서만 실상이다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무엇이 허상이고 무엇이 실상인가 그는 생각한다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그에게는 존재의 본질만이 유일한 실상이다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존재의 본질은 그의 감각으로 느껴지지 않기 때문에 감각을 가지고 살아가는 세상 속에서는 깨달음을 통해서만 자명하게 드러난다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그는 다시 생각한다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그렇다면 대부분의 삶을 읽어내고 있는 감각을 통해 받아들인 것은 완전히 의미 없는 허상인가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허상 속에서 숨쉬고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허상 속에서 움직이고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허상 속에서 살아가는 것인가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허상은 필요한 차원의 세상에서 이용할 때 그 차원의 실상이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존재의 본질과는 다르지만 그 차원에서 실제로 영향력을 발휘하기 때문에 그 차원에서는 실상이다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삶 누리기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가능성에 대해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변화에 대해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풍요에 대해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문제 해결에 대해 </a:t>
            </a:r>
            <a:endParaRPr lang="en-US" altLang="ko-KR" dirty="0" smtClean="0"/>
          </a:p>
          <a:p>
            <a:r>
              <a:rPr lang="ko-KR" altLang="en-US" dirty="0" smtClean="0"/>
              <a:t>누구나 좋은 이야기를 할 수는 있습니다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그러나 중요한 것은 </a:t>
            </a:r>
            <a:endParaRPr lang="en-US" altLang="ko-KR" dirty="0" smtClean="0"/>
          </a:p>
          <a:p>
            <a:r>
              <a:rPr lang="ko-KR" altLang="en-US" dirty="0" smtClean="0"/>
              <a:t>실제로 삶 속에서 경험하고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지속적으로 누릴 수 있게 되는 것입니다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삶 속에서 누려지지 않는다면 </a:t>
            </a:r>
            <a:endParaRPr lang="en-US" altLang="ko-KR" dirty="0" smtClean="0"/>
          </a:p>
          <a:p>
            <a:r>
              <a:rPr lang="ko-KR" altLang="en-US" dirty="0" smtClean="0"/>
              <a:t>아무리 좋은 원리도 </a:t>
            </a:r>
            <a:endParaRPr lang="en-US" altLang="ko-KR" dirty="0" smtClean="0"/>
          </a:p>
          <a:p>
            <a:r>
              <a:rPr lang="ko-KR" altLang="en-US" dirty="0" smtClean="0"/>
              <a:t>공허한 말장난에 불과할 뿐입니다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허상은 이용하는 차원에서만 실상이다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허상이 차원을 뛰어넘는 실상이라고 착각하고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이용하는 것에 그치지 않으며 본질의 차원에 끌어들이려고 할 때 그 허상은 실상의 자리에 있다가 사라지면서 공허함을 낳는다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그는 허상을 단지 이용하기만 해야겠다고 생각한다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허상이 허상으로 느껴질 때 더 큰 허상을 가져와서 그 느낌을 회피하지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허상이라는 느낌을 온전히 경험한다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 </a:t>
            </a:r>
            <a:r>
              <a:rPr lang="ko-KR" altLang="en-US" dirty="0" smtClean="0"/>
              <a:t>근본 존재의 실상은 늘 거기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감각으로 느끼지 않아도 거기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그는 감각 이상의 것으로 그 존재의 실상을 깨달을 수 있음을 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감각하는 것도 아니고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그냥 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r>
              <a:rPr lang="ko-KR" altLang="en-US" dirty="0" smtClean="0"/>
              <a:t>그는 감각의 세계 속에서 허상을 있는 그대로 이용할 수 있음도 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이것은 그냥 아는 것이 아니며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감각을 통해서 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 </a:t>
            </a:r>
            <a:r>
              <a:rPr lang="ko-KR" altLang="en-US" b="1" dirty="0" smtClean="0"/>
              <a:t>모든 것은 각각의 의식 스펙트럼 속에서 마치 실상인 것처럼 완전하다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그는 그 완전함을 온전히 누리고 즐긴다</a:t>
            </a:r>
            <a:r>
              <a:rPr lang="en-US" altLang="ko-KR" b="1" dirty="0" smtClean="0"/>
              <a:t>.</a:t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en-US" altLang="ko-KR" dirty="0" smtClean="0">
                <a:hlinkClick r:id="rId3"/>
              </a:rPr>
              <a:t>http://danielview.com/42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사랑할 기회</a:t>
            </a:r>
            <a:r>
              <a:rPr lang="en-US" altLang="ko-KR" b="1" dirty="0" smtClean="0">
                <a:hlinkClick r:id="rId2" action="ppaction://hlinkfile"/>
              </a:rPr>
              <a:t>, </a:t>
            </a:r>
            <a:r>
              <a:rPr lang="ko-KR" altLang="en-US" b="1" dirty="0" smtClean="0">
                <a:hlinkClick r:id="rId2" action="ppaction://hlinkfile"/>
              </a:rPr>
              <a:t>감사할 기회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사랑을 하기 위해 사랑할 기회가 주어진다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감사를 하기 위해 감사할 기회가 주어진다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사랑과 감사는 그렇게 주어진 기회 안에서 새로운 열매로 나에게 주어진다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예상치 못한 일들이 일어난다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그것은 미워할 기회인가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사랑할 기회인가</a:t>
            </a:r>
            <a:r>
              <a:rPr lang="en-US" altLang="ko-KR" dirty="0" smtClean="0"/>
              <a:t>?  </a:t>
            </a:r>
            <a:br>
              <a:rPr lang="en-US" altLang="ko-KR" dirty="0" smtClean="0"/>
            </a:br>
            <a:r>
              <a:rPr lang="ko-KR" altLang="en-US" dirty="0" smtClean="0"/>
              <a:t>그것은 실망할 기회인가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감사할 기회인가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더욱 깊은 질문 속으로 들어갈 수록 그것은 사랑과 감사의 기회라는 확신이 생긴다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나는 이 기회 속에서 어떤 열매를 거둘 것인가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기회는 내가 만드는 것이 아니지만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기회 속에서 거둘 열매는 내가 선택할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나는 사랑하기로 선택한다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감사하기로 선택한다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내가 만난 일들은 어느새 사랑과 감사의 나무가 되어있다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아니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그것은 원래 그렇게 내 앞에 서 있었다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http://danielview.com/32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장애물 새롭게 바라보기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err="1" smtClean="0"/>
              <a:t>여러가지</a:t>
            </a:r>
            <a:r>
              <a:rPr lang="ko-KR" altLang="en-US" dirty="0" smtClean="0"/>
              <a:t> 장애물로 보이는 것들이 생겨난다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처음에는 그 장애물의 벽에 가까이 다가가 그 실체가 무엇인지 보는 것에 집중한다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장애물이 무엇인지 보는 것은 어떤 상황에 처해있는지를 아는 것 이상의 의미가 없다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이제 장애물 위에 올라가서 그 다음에 기다리고 있는 것이 무엇인지 바라본다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장애물에서 시선을 돌리는 순간 그것을 볼 수 있게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그 다음에 펼쳐지는 새로운 기회의 순간들을 </a:t>
            </a:r>
            <a:r>
              <a:rPr lang="ko-KR" altLang="en-US" dirty="0" err="1" smtClean="0"/>
              <a:t>보게된다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장애물이 높아 보일 수록 새롭게 펼쳐지는 기회의 순간은 무한하다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무한한 가능성을 바라보고 날아올라 장애물을 뛰어넘는다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이제 장애물은 뒤에 서 있는 과거의 흔적일 뿐이다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높이는 오히려 나의 의식과 존재가 얼마나 성장했는지를 보여주는 눈금의 역할을 할 뿐이다</a:t>
            </a:r>
            <a:r>
              <a:rPr lang="en-US" altLang="ko-KR" dirty="0" smtClean="0"/>
              <a:t>.  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다시금 장애물 앞에 서 있는 순간을 생각해 본다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그렇다</a:t>
            </a:r>
            <a:r>
              <a:rPr lang="en-US" altLang="ko-KR" dirty="0" smtClean="0"/>
              <a:t>! </a:t>
            </a:r>
            <a:r>
              <a:rPr lang="ko-KR" altLang="en-US" dirty="0" smtClean="0"/>
              <a:t>장애물은 새로운 세상이 펼쳐짐을 예고하는 이정표였던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http://danielview.com/31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세 번 질문하기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얄팍한 이야기들이 수없이 이 세상을 떠돌아다니고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단 한 번의 질문도 하지 않고 그냥 </a:t>
            </a:r>
            <a:r>
              <a:rPr lang="ko-KR" altLang="en-US" dirty="0" err="1" smtClean="0"/>
              <a:t>보이는대로</a:t>
            </a:r>
            <a:r>
              <a:rPr lang="ko-KR" altLang="en-US" dirty="0" smtClean="0"/>
              <a:t> 보고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생각나는대로</a:t>
            </a:r>
            <a:r>
              <a:rPr lang="ko-KR" altLang="en-US" dirty="0" smtClean="0"/>
              <a:t> 만들어진 이야기이다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거기에는 조금의 이성도 찾아볼 수 없으며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직관에 따른 판단을 가장한 즉흥적인 판단만 난무한다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한 가지 이야기가 마구 세상을 뒤엎다가도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그것과 정 반대의 이야기가 어느새 자리를 차지한다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그런 이야기들 중 </a:t>
            </a:r>
            <a:r>
              <a:rPr lang="en-US" altLang="ko-KR" dirty="0" smtClean="0"/>
              <a:t>99%</a:t>
            </a:r>
            <a:r>
              <a:rPr lang="ko-KR" altLang="en-US" dirty="0" smtClean="0"/>
              <a:t>는 아무런 의미가 없는 이야기이다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결국 이것도 저것도 아닌 제자리로 돌아가기 위해 수많은 관심과 시간을 낭비할 뿐이다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내가 접하게 될 모든 이야기에 대해 세 번 질문하자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한 번 질문하면 그 이야기들 중 </a:t>
            </a:r>
            <a:r>
              <a:rPr lang="en-US" altLang="ko-KR" dirty="0" smtClean="0"/>
              <a:t>50%</a:t>
            </a:r>
            <a:r>
              <a:rPr lang="ko-KR" altLang="en-US" dirty="0" smtClean="0"/>
              <a:t>는 사라진다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두 번 질문하면 남은 </a:t>
            </a:r>
            <a:r>
              <a:rPr lang="en-US" altLang="ko-KR" dirty="0" smtClean="0"/>
              <a:t>50%</a:t>
            </a:r>
            <a:r>
              <a:rPr lang="ko-KR" altLang="en-US" dirty="0" smtClean="0"/>
              <a:t>중 </a:t>
            </a:r>
            <a:r>
              <a:rPr lang="en-US" altLang="ko-KR" dirty="0" smtClean="0"/>
              <a:t>40%</a:t>
            </a:r>
            <a:r>
              <a:rPr lang="ko-KR" altLang="en-US" dirty="0" smtClean="0"/>
              <a:t>가 사라진다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세 번 질문하면 남은 </a:t>
            </a:r>
            <a:r>
              <a:rPr lang="en-US" altLang="ko-KR" dirty="0" smtClean="0"/>
              <a:t>10%</a:t>
            </a:r>
            <a:r>
              <a:rPr lang="ko-KR" altLang="en-US" dirty="0" smtClean="0"/>
              <a:t>중 </a:t>
            </a:r>
            <a:r>
              <a:rPr lang="en-US" altLang="ko-KR" dirty="0" smtClean="0"/>
              <a:t>9%</a:t>
            </a:r>
            <a:r>
              <a:rPr lang="ko-KR" altLang="en-US" dirty="0" smtClean="0"/>
              <a:t>가 사라진다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1%</a:t>
            </a:r>
            <a:r>
              <a:rPr lang="ko-KR" altLang="en-US" dirty="0" smtClean="0"/>
              <a:t>의 남은 이야기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그것이 내 의식을 집중해야 할 진짜 </a:t>
            </a:r>
            <a:r>
              <a:rPr lang="ko-KR" altLang="en-US" dirty="0" err="1" smtClean="0"/>
              <a:t>리얼</a:t>
            </a:r>
            <a:r>
              <a:rPr lang="ko-KR" altLang="en-US" dirty="0" smtClean="0"/>
              <a:t> 스토리이다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http://danielview.com/22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한 점에서부터 우주를 향해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내 의식은 분산되지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철저히 한 순간에 한 점을 향해 있는다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그러나 내 의식은 한 점에 갇혀 있지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한 점을 바라봄과 동시에 크게 펼쳐진다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매 순간 순간을 몰입하며 </a:t>
            </a:r>
            <a:r>
              <a:rPr lang="en-US" altLang="ko-KR" dirty="0" smtClean="0"/>
              <a:t>0.00001 </a:t>
            </a:r>
            <a:r>
              <a:rPr lang="ko-KR" altLang="en-US" dirty="0" smtClean="0"/>
              <a:t>초의 순간에도 현재를 즐긴다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현재를 진정으로 즐길 때 내 의식은 어느덧 우주로 확장된다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현재를 누리지 못한다면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내가 누릴 수 있는 실체는 어떤 것도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현재가 바로 내 평생의 시간이자 내 존재의 공간이다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한 점에서부터 우주를 향해 나는 날마다 나아간다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안에서 나는 늘 존재하고 증명되고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http://danielview.com/21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자연의 자연스러움</a:t>
            </a:r>
            <a:r>
              <a:rPr lang="en-US" altLang="ko-KR" b="1" dirty="0" smtClean="0">
                <a:hlinkClick r:id="rId2" action="ppaction://hlinkfile"/>
              </a:rPr>
              <a:t>, </a:t>
            </a:r>
            <a:r>
              <a:rPr lang="ko-KR" altLang="en-US" b="1" dirty="0" smtClean="0">
                <a:hlinkClick r:id="rId2" action="ppaction://hlinkfile"/>
              </a:rPr>
              <a:t>사람의 </a:t>
            </a:r>
            <a:r>
              <a:rPr lang="ko-KR" altLang="en-US" b="1" dirty="0" err="1" smtClean="0">
                <a:hlinkClick r:id="rId2" action="ppaction://hlinkfile"/>
              </a:rPr>
              <a:t>사람스러움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하늘을 나는 새를 보았다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아무런 이음새가 없이 매끄럽게 자연과 하나가 되어 조용히 존재하고 있음이 느껴졌다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하늘을 나는 비행기를 보았다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엄청난 굉음을 내면서 하늘을 반으로 갈라놓으며 엄청난 공기의 저항과 싸우고 있음이 느껴졌다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열심히 사는 사람들이 많다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그 가운데는 자연스럽게 존재하는 사람도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저항의 굉음을 내는 사람도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자연스럽게 열심히 사는 사람은 행복하지만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저항하며 열심히 사는 사람은 행복하지 않다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저항하기 때문에 불행한 사람들은 더 열심히 살지 않았기 때문에 그런 것인 줄 알고 더 열심을 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그럴수록 저항의 굉음이 더 커질 뿐이고 그 소리 때문에 더욱 불행해진다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모든 것을 내려놓아야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내 삶에서 자연스럽지 못한 소음이 나고 있다면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매끄럽지 못한 이음새가 있다면 진정한 행복을 모르는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내려놓는 순간 가장 자연스러워 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자연과 하나가 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거기서 감춰진 기쁨을 맛보며 행복을 누리게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그렇게 사는 </a:t>
            </a:r>
            <a:r>
              <a:rPr lang="ko-KR" altLang="en-US" dirty="0" err="1" smtClean="0"/>
              <a:t>사람이이말로</a:t>
            </a:r>
            <a:r>
              <a:rPr lang="ko-KR" altLang="en-US" dirty="0" smtClean="0"/>
              <a:t> 자연스럽게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사람스럽게</a:t>
            </a:r>
            <a:r>
              <a:rPr lang="ko-KR" altLang="en-US" dirty="0" smtClean="0"/>
              <a:t> 사는 사람이다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http://danielview.com/16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real wants &lt;&lt;&lt; real self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삶이 실제로 변화되어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행복하고 탁월한 변화와 </a:t>
            </a:r>
            <a:endParaRPr lang="en-US" altLang="ko-KR" dirty="0" smtClean="0"/>
          </a:p>
          <a:p>
            <a:r>
              <a:rPr lang="ko-KR" altLang="en-US" dirty="0" smtClean="0"/>
              <a:t>가능성의 세계를 경험하기 원하시는 </a:t>
            </a:r>
            <a:endParaRPr lang="en-US" altLang="ko-KR" dirty="0" smtClean="0"/>
          </a:p>
          <a:p>
            <a:r>
              <a:rPr lang="ko-KR" altLang="en-US" dirty="0" smtClean="0"/>
              <a:t>모든 분들을 </a:t>
            </a:r>
            <a:r>
              <a:rPr lang="ko-KR" altLang="en-US" dirty="0" err="1" smtClean="0"/>
              <a:t>코칭의</a:t>
            </a:r>
            <a:r>
              <a:rPr lang="ko-KR" altLang="en-US" dirty="0" smtClean="0"/>
              <a:t> 세계로 초대합니다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>
                <a:solidFill>
                  <a:srgbClr val="002060"/>
                </a:solidFill>
              </a:rPr>
              <a:t>코칭은</a:t>
            </a:r>
            <a:r>
              <a:rPr lang="ko-KR" altLang="en-US" dirty="0" smtClean="0">
                <a:solidFill>
                  <a:srgbClr val="002060"/>
                </a:solidFill>
              </a:rPr>
              <a:t> </a:t>
            </a:r>
            <a:r>
              <a:rPr lang="en-US" altLang="ko-KR" dirty="0" smtClean="0">
                <a:solidFill>
                  <a:srgbClr val="002060"/>
                </a:solidFill>
              </a:rPr>
              <a:t>'</a:t>
            </a:r>
            <a:r>
              <a:rPr lang="ko-KR" altLang="en-US" dirty="0" smtClean="0">
                <a:solidFill>
                  <a:srgbClr val="002060"/>
                </a:solidFill>
              </a:rPr>
              <a:t>내가 진짜로 원하는 것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r>
              <a:rPr lang="en-US" altLang="ko-KR" dirty="0" smtClean="0">
                <a:solidFill>
                  <a:srgbClr val="002060"/>
                </a:solidFill>
              </a:rPr>
              <a:t>(real wants)'</a:t>
            </a:r>
            <a:r>
              <a:rPr lang="ko-KR" altLang="en-US" dirty="0" smtClean="0">
                <a:solidFill>
                  <a:srgbClr val="002060"/>
                </a:solidFill>
              </a:rPr>
              <a:t>이 아닌 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r>
              <a:rPr lang="en-US" altLang="ko-KR" dirty="0" smtClean="0">
                <a:solidFill>
                  <a:srgbClr val="002060"/>
                </a:solidFill>
              </a:rPr>
              <a:t>'</a:t>
            </a:r>
            <a:r>
              <a:rPr lang="ko-KR" altLang="en-US" dirty="0" smtClean="0">
                <a:solidFill>
                  <a:srgbClr val="002060"/>
                </a:solidFill>
              </a:rPr>
              <a:t>진짜 내</a:t>
            </a:r>
            <a:r>
              <a:rPr lang="en-US" altLang="ko-KR" dirty="0" smtClean="0">
                <a:solidFill>
                  <a:srgbClr val="002060"/>
                </a:solidFill>
              </a:rPr>
              <a:t>(real self)</a:t>
            </a:r>
            <a:r>
              <a:rPr lang="ko-KR" altLang="en-US" dirty="0" smtClean="0">
                <a:solidFill>
                  <a:srgbClr val="002060"/>
                </a:solidFill>
              </a:rPr>
              <a:t>가 원하는 것</a:t>
            </a:r>
            <a:r>
              <a:rPr lang="en-US" altLang="ko-KR" dirty="0" smtClean="0">
                <a:solidFill>
                  <a:srgbClr val="002060"/>
                </a:solidFill>
              </a:rPr>
              <a:t>'</a:t>
            </a:r>
            <a:r>
              <a:rPr lang="ko-KR" altLang="en-US" dirty="0" smtClean="0">
                <a:solidFill>
                  <a:srgbClr val="002060"/>
                </a:solidFill>
              </a:rPr>
              <a:t>을 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r>
              <a:rPr lang="ko-KR" altLang="en-US" dirty="0" smtClean="0">
                <a:solidFill>
                  <a:srgbClr val="002060"/>
                </a:solidFill>
              </a:rPr>
              <a:t>찾게 해 드릴 것입니다</a:t>
            </a:r>
            <a:r>
              <a:rPr lang="en-US" altLang="ko-KR" dirty="0" smtClean="0">
                <a:solidFill>
                  <a:srgbClr val="002060"/>
                </a:solidFill>
              </a:rPr>
              <a:t>.</a:t>
            </a:r>
            <a:endParaRPr lang="ko-KR" alt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자유를 선택하는 자유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생각의 자유를 느낀다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의식의 자유를 느낀다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내 의식은 몸 안에 갇혀있지 않다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갇혀있다고 생각하는 순간 밖으로 빠져나가 버린다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빠져나간 의식은 나의 진실한 존재를 왜곡시킨다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내 의식은 몸 안에 자연스럽게 존재하고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그저 있음을 누리는 순간 내 안에도 존재하며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밖으로도 흘러 넘친다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있음을 누리는 순간이 나에게는 큰 자유이며 기쁨이다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있음을 판단하는 순간은 나를 얄팍한 틀에 갇히게 만든다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과거에는 이런 틀에 갇히는 경험을 피하려고만 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이제는 그 경험까지도 나의 배움과 성장을 만들어 주는 기쁨으로 바꿀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자유는 내가 어떤 상황에 있더라도 선택할 수 있는 것이기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결국 나는 모든 상황에서도 행복하며 감사하다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자유를 선택할 자유가 있음에 감사하다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http://danielview.com/15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>
                <a:hlinkClick r:id="rId2" action="ppaction://hlinkfile"/>
              </a:rPr>
              <a:t>전혀 새롭지 않은 단어들로 </a:t>
            </a:r>
            <a:r>
              <a:rPr lang="ko-KR" altLang="en-US" b="1" dirty="0" err="1" smtClean="0">
                <a:hlinkClick r:id="rId2" action="ppaction://hlinkfile"/>
              </a:rPr>
              <a:t>가득찬</a:t>
            </a:r>
            <a:r>
              <a:rPr lang="ko-KR" altLang="en-US" b="1" dirty="0" smtClean="0">
                <a:hlinkClick r:id="rId2" action="ppaction://hlinkfile"/>
              </a:rPr>
              <a:t> 주요뉴스들</a:t>
            </a:r>
            <a:r>
              <a:rPr lang="en-US" altLang="ko-KR" b="1" dirty="0" smtClean="0">
                <a:hlinkClick r:id="rId2" action="ppaction://hlinkfile"/>
              </a:rPr>
              <a:t>.. </a:t>
            </a:r>
            <a:r>
              <a:rPr lang="ko-KR" altLang="en-US" b="1" dirty="0" smtClean="0">
                <a:hlinkClick r:id="rId2" action="ppaction://hlinkfile"/>
              </a:rPr>
              <a:t>과연 새로운 소식일까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눈에 보이는 여러 단어들이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특히 자극적이고 부정적인 단어들이 많이 보인다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편승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비판</a:t>
            </a:r>
            <a:r>
              <a:rPr lang="en-US" altLang="ko-KR" dirty="0" smtClean="0"/>
              <a:t>, *** </a:t>
            </a:r>
            <a:r>
              <a:rPr lang="ko-KR" altLang="en-US" dirty="0" smtClean="0"/>
              <a:t>리스트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떨고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논쟁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자작극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싸구려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재앙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제목만으로 볼 때 정말 새롭다고 할 수 있는 기사는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바닷물 태워 에너지 만든다</a:t>
            </a:r>
            <a:r>
              <a:rPr lang="en-US" altLang="ko-KR" dirty="0" smtClean="0"/>
              <a:t>' </a:t>
            </a:r>
            <a:r>
              <a:rPr lang="ko-KR" altLang="en-US" dirty="0" smtClean="0"/>
              <a:t>뿐이다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이것이 정말 사실이라면</a:t>
            </a:r>
            <a:r>
              <a:rPr lang="en-US" altLang="ko-KR" dirty="0" smtClean="0"/>
              <a:t>..) </a:t>
            </a:r>
            <a:br>
              <a:rPr lang="en-US" altLang="ko-KR" dirty="0" smtClean="0"/>
            </a:br>
            <a:r>
              <a:rPr lang="ko-KR" altLang="en-US" dirty="0" smtClean="0"/>
              <a:t>많은 표현들이 다분히 독자들을 끌어오기 위해 기자나 편집자가 의도적으로 넣은 자극적인 단어들이며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더이상</a:t>
            </a:r>
            <a:r>
              <a:rPr lang="ko-KR" altLang="en-US" dirty="0" smtClean="0"/>
              <a:t> 새로운 소식도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뉴스라고 이름 붙일 만큼 가치가 있는 기사는 과연 얼마나 될까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무심코 이런 기사들을 접하다 보면 쏟아지는 부정적인 단어들을 내 마음이 받아 먹게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의식하지 못하는 사이에 서서히 쌓여가는 공해 물질처럼 마음 속을 파고든다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새로운 정보를 얻으려고 했던 의도는 사라지고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오히려 스스로를 퇴보하게 만드는 생각의 패턴들이 자리를 잡는다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부정적인 생각은 부정적인 것을 열심히 나에게 끌어온다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의식하고 끊어야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세상의 실제 모습을 알아야 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소위 뉴스라고 하는 수많은 기사들은 그것을 알려 주지도 못할 뿐만 아니라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부정적인 생각의 늪으로 유인하는 역할을 할 뿐이다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진짜 세상에 대한 소식을 알고 싶다면 뉴스의 장막 너머에 있는 세상을 보아야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무엇이 새로운 것인가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ko-KR" altLang="en-US" dirty="0" smtClean="0"/>
              <a:t>습관처럼 접해왔던 틀을 깨고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질문을 마음에 품고 진짜 </a:t>
            </a:r>
            <a:r>
              <a:rPr lang="en-US" altLang="ko-KR" dirty="0" smtClean="0"/>
              <a:t>NEWS </a:t>
            </a:r>
            <a:r>
              <a:rPr lang="ko-KR" altLang="en-US" dirty="0" smtClean="0"/>
              <a:t>를 찾아야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이제 더 이상 다른 사람이 작성한 기사는 뉴스가 아니다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모든 부정적인 단어의 장막을 깨고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어떤 의도로 왜곡될 수 있는 내용을 넘어서 있는 진실을 볼 수 있을 때 나는 뉴스를 보았다고 할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정말 세상을 보았다고 할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요즘에 </a:t>
            </a:r>
            <a:r>
              <a:rPr lang="ko-KR" altLang="en-US" dirty="0" err="1" smtClean="0"/>
              <a:t>보내기트위터에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보내기페이스북에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보내기미투데이에</a:t>
            </a:r>
            <a:r>
              <a:rPr lang="ko-KR" altLang="en-US" dirty="0" smtClean="0"/>
              <a:t> 보내기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http://danielview.com/13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과거는 현재와 연결되어있는 뿌리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단어를 반복하는 센터링을 통해서 의식의 뿌리로 과거의 뿌리로 들어간 느낌이다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지금 나라는 존재가 현재에 있는 것은 뿌리로부터 나온 잎사귀의 모습이다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과거에는 잎사귀만 바라보다가 정작 뿌리를 알지 못해 시들어 갔지만 이제는 나무 전체를 볼 수 있게 되었다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내 존재와 의도의 뿌리에서부터 끌림의 법칙으로 이어져 온 현재의 나</a:t>
            </a:r>
            <a:r>
              <a:rPr lang="en-US" altLang="ko-KR" dirty="0" smtClean="0"/>
              <a:t>.. </a:t>
            </a:r>
            <a:br>
              <a:rPr lang="en-US" altLang="ko-KR" dirty="0" smtClean="0"/>
            </a:br>
            <a:r>
              <a:rPr lang="ko-KR" altLang="en-US" dirty="0" smtClean="0"/>
              <a:t>그 잎사귀가 푸르고 앞으로 펼쳐질 미래라는 햇빛을 흠뻑 담아서 열매를 맺어가고 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뿌리는 현재를 더욱 소중하게 즐기게 해 줌과 동시에 과거의 배움이 현재에서 재해석 되게 해 준다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그동안</a:t>
            </a:r>
            <a:r>
              <a:rPr lang="ko-KR" altLang="en-US" dirty="0" smtClean="0"/>
              <a:t> 배운 </a:t>
            </a:r>
            <a:r>
              <a:rPr lang="en-US" altLang="ko-KR" dirty="0" smtClean="0"/>
              <a:t>ILCT </a:t>
            </a:r>
            <a:r>
              <a:rPr lang="ko-KR" altLang="en-US" dirty="0" smtClean="0"/>
              <a:t>앞부분과 </a:t>
            </a:r>
            <a:r>
              <a:rPr lang="en-US" altLang="ko-KR" dirty="0" smtClean="0"/>
              <a:t>IAC </a:t>
            </a:r>
            <a:r>
              <a:rPr lang="ko-KR" altLang="en-US" dirty="0" smtClean="0"/>
              <a:t>내용을 다시 복습하면서 그 때가 지금에 비해 얼마나 얕고 좁은 시야를 가지고 있었던 때였는지 깊게 느껴진다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어른이 되어서 </a:t>
            </a:r>
            <a:r>
              <a:rPr lang="ko-KR" altLang="en-US" dirty="0" err="1" smtClean="0"/>
              <a:t>어린시절의</a:t>
            </a:r>
            <a:r>
              <a:rPr lang="ko-KR" altLang="en-US" dirty="0" smtClean="0"/>
              <a:t> 유치한 행동을 생각하며 미소를 지을 때가 있는 데 지금이 딱 그런 느낌이다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이런 내용을 내가 그 때는 이렇게 이해했었구나</a:t>
            </a:r>
            <a:r>
              <a:rPr lang="en-US" altLang="ko-KR" dirty="0" smtClean="0"/>
              <a:t>.. ^^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과거의 경험이 현재의 나를 만들고</a:t>
            </a:r>
            <a:r>
              <a:rPr lang="en-US" altLang="ko-KR" b="1" dirty="0" smtClean="0"/>
              <a:t>, </a:t>
            </a:r>
            <a:br>
              <a:rPr lang="en-US" altLang="ko-KR" b="1" dirty="0" smtClean="0"/>
            </a:br>
            <a:r>
              <a:rPr lang="ko-KR" altLang="en-US" b="1" dirty="0" smtClean="0"/>
              <a:t>과거의 경험을 돌아보는 것이 현재의 나를 또 새롭게 만든다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ko-KR" altLang="en-US" b="1" dirty="0" smtClean="0"/>
              <a:t>그렇기 때문에 과거는 더 이상 그저 지나간 과거가 아니라 </a:t>
            </a:r>
            <a:br>
              <a:rPr lang="ko-KR" altLang="en-US" b="1" dirty="0" smtClean="0"/>
            </a:br>
            <a:r>
              <a:rPr lang="ko-KR" altLang="en-US" b="1" dirty="0" smtClean="0"/>
              <a:t>현재와 아직도 연결되어 있는 뿌리이다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http://danielview.com/6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어떤 상황이 더 즐길 수 있는 상황이라고 생각합니까</a:t>
            </a:r>
            <a:r>
              <a:rPr lang="en-US" altLang="ko-KR" b="1" dirty="0" smtClean="0">
                <a:hlinkClick r:id="rId2" action="ppaction://hlinkfile"/>
              </a:rPr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동전 </a:t>
            </a:r>
            <a:r>
              <a:rPr lang="ko-KR" altLang="en-US" dirty="0" err="1" smtClean="0"/>
              <a:t>내려보내기와</a:t>
            </a:r>
            <a:r>
              <a:rPr lang="ko-KR" altLang="en-US" dirty="0" smtClean="0"/>
              <a:t> </a:t>
            </a:r>
            <a:r>
              <a:rPr lang="en-US" altLang="ko-KR" dirty="0" smtClean="0"/>
              <a:t>'</a:t>
            </a:r>
            <a:r>
              <a:rPr lang="ko-KR" altLang="en-US" dirty="0" smtClean="0"/>
              <a:t>사랑</a:t>
            </a:r>
            <a:r>
              <a:rPr lang="en-US" altLang="ko-KR" dirty="0" smtClean="0"/>
              <a:t>' </a:t>
            </a:r>
            <a:r>
              <a:rPr lang="ko-KR" altLang="en-US" dirty="0" smtClean="0"/>
              <a:t>단어로 센터링을 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동전의 크기가 커졌다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작아졌다 하고 그 표면에 무슨 내용이 씌어져 있는 것 같아서 자꾸 </a:t>
            </a:r>
            <a:r>
              <a:rPr lang="ko-KR" altLang="en-US" dirty="0" err="1" smtClean="0"/>
              <a:t>보게된다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동전에서도 어떤 지혜를 얻을 수 있겠지만 동전은 센터링을 하기 위한 수단일 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거기서도 무언가를 찾으려고 집착해서는 안 된다는 생각을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다시 바다로 </a:t>
            </a:r>
            <a:r>
              <a:rPr lang="ko-KR" altLang="en-US" dirty="0" err="1" smtClean="0"/>
              <a:t>내려보낸다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회오리도 치고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전철지나가는</a:t>
            </a:r>
            <a:r>
              <a:rPr lang="ko-KR" altLang="en-US" dirty="0" smtClean="0"/>
              <a:t> 소리가 파도 소리처럼 같이 들린다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이전 센터링보다 깊게 들어가지 못해서 </a:t>
            </a:r>
            <a:r>
              <a:rPr lang="en-US" altLang="ko-KR" dirty="0" smtClean="0"/>
              <a:t>'</a:t>
            </a:r>
            <a:r>
              <a:rPr lang="ko-KR" altLang="en-US" dirty="0" smtClean="0"/>
              <a:t>사랑</a:t>
            </a:r>
            <a:r>
              <a:rPr lang="en-US" altLang="ko-KR" dirty="0" smtClean="0"/>
              <a:t>' </a:t>
            </a:r>
            <a:r>
              <a:rPr lang="ko-KR" altLang="en-US" dirty="0" smtClean="0"/>
              <a:t>단어로 이어서 센터링을 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생각나는 사람들이 떠오르고 내가 그들을 위해 좀 더 관심을 갖고 배려하지 못했다는 안타까운 마음이 같이 올라온다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공적으로 새로운 관계를 맺으면서 오히려 이전의 순수함을 잊어 버렸다는 생각이 든다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다시금 순수함을 회복하자</a:t>
            </a:r>
            <a:r>
              <a:rPr lang="en-US" altLang="ko-KR" dirty="0" smtClean="0"/>
              <a:t>..</a:t>
            </a:r>
          </a:p>
          <a:p>
            <a:r>
              <a:rPr lang="ko-KR" altLang="en-US" dirty="0" smtClean="0"/>
              <a:t>지난 목표 중에 생각지 않았던 새로운 책 찾아서 읽기라는 목표가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목표를 위해 </a:t>
            </a:r>
            <a:r>
              <a:rPr lang="en-US" altLang="ko-KR" dirty="0" smtClean="0">
                <a:hlinkClick r:id="rId2"/>
              </a:rPr>
              <a:t>&lt;</a:t>
            </a:r>
            <a:r>
              <a:rPr lang="ko-KR" altLang="en-US" dirty="0" smtClean="0">
                <a:hlinkClick r:id="rId2"/>
              </a:rPr>
              <a:t>내 인생을 확 바꿔버리는 질문의 책</a:t>
            </a:r>
            <a:r>
              <a:rPr lang="en-US" altLang="ko-KR" dirty="0" smtClean="0">
                <a:hlinkClick r:id="rId2"/>
              </a:rPr>
              <a:t>&gt;</a:t>
            </a:r>
            <a:r>
              <a:rPr lang="ko-KR" altLang="en-US" dirty="0" smtClean="0"/>
              <a:t>이 눈에 띄어서 펼쳐서 한 가지 질문을 골라서 읽었다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이 나라를 영원히 떠나야 하는 상황과</a:t>
            </a:r>
            <a:r>
              <a:rPr lang="en-US" altLang="ko-KR" b="1" dirty="0" smtClean="0"/>
              <a:t>, </a:t>
            </a:r>
            <a:br>
              <a:rPr lang="en-US" altLang="ko-KR" b="1" dirty="0" smtClean="0"/>
            </a:br>
            <a:r>
              <a:rPr lang="ko-KR" altLang="en-US" b="1" dirty="0" smtClean="0"/>
              <a:t>지금 살고 있는 곳을 절대로 떠날 수 없는 두 가지 상황 중에서 </a:t>
            </a:r>
            <a:br>
              <a:rPr lang="ko-KR" altLang="en-US" b="1" dirty="0" smtClean="0"/>
            </a:br>
            <a:r>
              <a:rPr lang="ko-KR" altLang="en-US" b="1" dirty="0" smtClean="0"/>
              <a:t>어떤 상황이 견뎌내기에 쉬울 것이라고 생각합니까</a:t>
            </a:r>
            <a:r>
              <a:rPr lang="en-US" altLang="ko-KR" b="1" dirty="0" smtClean="0"/>
              <a:t>? </a:t>
            </a:r>
            <a:endParaRPr lang="ko-KR" altLang="en-US" dirty="0" smtClean="0"/>
          </a:p>
          <a:p>
            <a:r>
              <a:rPr lang="ko-KR" altLang="en-US" dirty="0" smtClean="0"/>
              <a:t>질문이 일단 바뀌어야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질문이라면 두 가지 상황 모두는 즐길 수 있는 상황이 아니라 견뎌야 할 상황이기 때문이다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어떤 선택을 하더라도 그저 견디기 위해서 선택하고 싶지는 않다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 바퀴가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 달린 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COACH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2"/>
              </a:rPr>
              <a:t>Coaching</a:t>
            </a:r>
            <a:r>
              <a:rPr lang="en-US" altLang="ko-KR" dirty="0" smtClean="0">
                <a:hlinkClick r:id="rId2"/>
              </a:rPr>
              <a:t> - Wikipedia, the free encyclopedia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International </a:t>
            </a:r>
            <a:r>
              <a:rPr lang="en-US" altLang="ko-KR" b="1" dirty="0" smtClean="0">
                <a:hlinkClick r:id="rId3"/>
              </a:rPr>
              <a:t>Coach</a:t>
            </a:r>
            <a:r>
              <a:rPr lang="en-US" altLang="ko-KR" dirty="0" smtClean="0">
                <a:hlinkClick r:id="rId3"/>
              </a:rPr>
              <a:t> Federation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ko-KR" altLang="en-US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이 나라를 영원히 떠나야 하는 상황과</a:t>
            </a:r>
            <a:r>
              <a:rPr lang="en-US" altLang="ko-KR" b="1" dirty="0" smtClean="0"/>
              <a:t>, </a:t>
            </a:r>
            <a:br>
              <a:rPr lang="en-US" altLang="ko-KR" b="1" dirty="0" smtClean="0"/>
            </a:br>
            <a:r>
              <a:rPr lang="ko-KR" altLang="en-US" b="1" dirty="0" smtClean="0"/>
              <a:t>지금 살고 있는 곳을 절대로 떠날 수 없는 두 가지 상황 중에서 </a:t>
            </a:r>
            <a:br>
              <a:rPr lang="ko-KR" altLang="en-US" b="1" dirty="0" smtClean="0"/>
            </a:br>
            <a:r>
              <a:rPr lang="ko-KR" altLang="en-US" b="1" dirty="0" smtClean="0"/>
              <a:t>어떤 상황이 더 즐길 수 있는 상황이라고 생각합니까</a:t>
            </a:r>
            <a:r>
              <a:rPr lang="en-US" altLang="ko-KR" b="1" dirty="0" smtClean="0"/>
              <a:t>? </a:t>
            </a:r>
            <a:endParaRPr lang="ko-KR" altLang="en-US" dirty="0" smtClean="0"/>
          </a:p>
          <a:p>
            <a:r>
              <a:rPr lang="ko-KR" altLang="en-US" dirty="0" smtClean="0"/>
              <a:t>내가 선택한 답은 두 번째 상황이다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삶의 터전과 소중한 사람들 안에서 발견될 수 있는 무한한 세계가 있기 때문에 전 세계를 가지 못하게 되어도 좋다</a:t>
            </a:r>
            <a:r>
              <a:rPr lang="en-US" altLang="ko-KR" dirty="0" smtClean="0"/>
              <a:t>. 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ko-KR" altLang="en-US" b="1" dirty="0" smtClean="0"/>
              <a:t>존재감으로 살아간다면 내가 살고 있는 곳은 전세계 </a:t>
            </a:r>
            <a:r>
              <a:rPr lang="ko-KR" altLang="en-US" b="1" dirty="0" err="1" smtClean="0"/>
              <a:t>보다도</a:t>
            </a:r>
            <a:r>
              <a:rPr lang="ko-KR" altLang="en-US" b="1" dirty="0" smtClean="0"/>
              <a:t> 넓다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ko-KR" altLang="en-US" b="1" dirty="0" smtClean="0"/>
              <a:t>존재감이 없이 살아간다면 전세계가 방 한 칸 </a:t>
            </a:r>
            <a:r>
              <a:rPr lang="ko-KR" altLang="en-US" b="1" dirty="0" err="1" smtClean="0"/>
              <a:t>보다도</a:t>
            </a:r>
            <a:r>
              <a:rPr lang="ko-KR" altLang="en-US" b="1" dirty="0" smtClean="0"/>
              <a:t> 좁다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http://danielview.com/5</a:t>
            </a:r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 action="ppaction://hlinkfile"/>
              </a:rPr>
              <a:t>'</a:t>
            </a:r>
            <a:r>
              <a:rPr lang="ko-KR" altLang="en-US" b="1" dirty="0" err="1" smtClean="0">
                <a:hlinkClick r:id="rId2" action="ppaction://hlinkfile"/>
              </a:rPr>
              <a:t>머피의</a:t>
            </a:r>
            <a:r>
              <a:rPr lang="ko-KR" altLang="en-US" b="1" dirty="0" smtClean="0">
                <a:hlinkClick r:id="rId2" action="ppaction://hlinkfile"/>
              </a:rPr>
              <a:t> 법칙</a:t>
            </a:r>
            <a:r>
              <a:rPr lang="en-US" altLang="ko-KR" b="1" dirty="0" smtClean="0">
                <a:hlinkClick r:id="rId2" action="ppaction://hlinkfile"/>
              </a:rPr>
              <a:t>'</a:t>
            </a:r>
            <a:r>
              <a:rPr lang="ko-KR" altLang="en-US" b="1" dirty="0" smtClean="0">
                <a:hlinkClick r:id="rId2" action="ppaction://hlinkfile"/>
              </a:rPr>
              <a:t>의 법칙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'</a:t>
            </a:r>
            <a:r>
              <a:rPr lang="ko-KR" altLang="en-US" dirty="0" smtClean="0"/>
              <a:t>아</a:t>
            </a:r>
            <a:r>
              <a:rPr lang="en-US" altLang="ko-KR" dirty="0" smtClean="0"/>
              <a:t>.. </a:t>
            </a:r>
            <a:r>
              <a:rPr lang="ko-KR" altLang="en-US" dirty="0" smtClean="0"/>
              <a:t>오늘따라 왜 이렇게 신호에 계속 </a:t>
            </a:r>
            <a:r>
              <a:rPr lang="ko-KR" altLang="en-US" dirty="0" err="1" smtClean="0"/>
              <a:t>걸리는거야</a:t>
            </a:r>
            <a:r>
              <a:rPr lang="en-US" altLang="ko-KR" dirty="0" smtClean="0"/>
              <a:t>? </a:t>
            </a:r>
            <a:r>
              <a:rPr lang="ko-KR" altLang="en-US" dirty="0" smtClean="0"/>
              <a:t>한 번 이러면 계속 이런다니까</a:t>
            </a:r>
            <a:r>
              <a:rPr lang="en-US" altLang="ko-KR" dirty="0" smtClean="0"/>
              <a:t>...' </a:t>
            </a:r>
            <a:br>
              <a:rPr lang="en-US" altLang="ko-KR" dirty="0" smtClean="0"/>
            </a:br>
            <a:r>
              <a:rPr lang="en-US" altLang="ko-KR" dirty="0" smtClean="0"/>
              <a:t>'</a:t>
            </a:r>
            <a:r>
              <a:rPr lang="ko-KR" altLang="en-US" dirty="0" smtClean="0"/>
              <a:t>이런</a:t>
            </a:r>
            <a:r>
              <a:rPr lang="en-US" altLang="ko-KR" dirty="0" smtClean="0"/>
              <a:t>.. </a:t>
            </a:r>
            <a:r>
              <a:rPr lang="ko-KR" altLang="en-US" dirty="0" smtClean="0"/>
              <a:t>내가 서 있는 쪽으로 지나가는 택시에는 항상 손님이 타고 있군</a:t>
            </a:r>
            <a:r>
              <a:rPr lang="en-US" altLang="ko-KR" dirty="0" smtClean="0"/>
              <a:t>..'  </a:t>
            </a:r>
          </a:p>
          <a:p>
            <a:r>
              <a:rPr lang="ko-KR" altLang="en-US" dirty="0" smtClean="0"/>
              <a:t>우리가 알고 적용하며 누리는 놀라운 법칙이 </a:t>
            </a:r>
            <a:r>
              <a:rPr lang="en-US" altLang="ko-KR" dirty="0" smtClean="0"/>
              <a:t>'Law of Attraction'</a:t>
            </a:r>
            <a:r>
              <a:rPr lang="ko-KR" altLang="en-US" dirty="0" smtClean="0"/>
              <a:t>이라면</a:t>
            </a:r>
            <a:br>
              <a:rPr lang="ko-KR" altLang="en-US" dirty="0" smtClean="0"/>
            </a:br>
            <a:r>
              <a:rPr lang="ko-KR" altLang="en-US" dirty="0" smtClean="0"/>
              <a:t>보통 사람들에게서 회자되며 만만치 않은 영향력을 주는 법칙이 바로 </a:t>
            </a:r>
            <a:r>
              <a:rPr lang="en-US" altLang="ko-KR" dirty="0" smtClean="0"/>
              <a:t>'</a:t>
            </a:r>
            <a:r>
              <a:rPr lang="ko-KR" altLang="en-US" dirty="0" err="1" smtClean="0"/>
              <a:t>머피의</a:t>
            </a:r>
            <a:r>
              <a:rPr lang="ko-KR" altLang="en-US" dirty="0" smtClean="0"/>
              <a:t> 법칙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 action="ppaction://hlinkfile"/>
              </a:rPr>
              <a:t>'</a:t>
            </a:r>
            <a:r>
              <a:rPr lang="ko-KR" altLang="en-US" b="1" dirty="0" err="1" smtClean="0">
                <a:hlinkClick r:id="rId2" action="ppaction://hlinkfile"/>
              </a:rPr>
              <a:t>머피의</a:t>
            </a:r>
            <a:r>
              <a:rPr lang="ko-KR" altLang="en-US" b="1" dirty="0" smtClean="0">
                <a:hlinkClick r:id="rId2" action="ppaction://hlinkfile"/>
              </a:rPr>
              <a:t> 법칙</a:t>
            </a:r>
            <a:r>
              <a:rPr lang="en-US" altLang="ko-KR" b="1" dirty="0" smtClean="0">
                <a:hlinkClick r:id="rId2" action="ppaction://hlinkfile"/>
              </a:rPr>
              <a:t>'</a:t>
            </a:r>
            <a:r>
              <a:rPr lang="ko-KR" altLang="en-US" b="1" dirty="0" smtClean="0">
                <a:hlinkClick r:id="rId2" action="ppaction://hlinkfile"/>
              </a:rPr>
              <a:t>의 법칙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머피의</a:t>
            </a:r>
            <a:r>
              <a:rPr lang="ko-KR" altLang="en-US" dirty="0" smtClean="0"/>
              <a:t> 법칙은 </a:t>
            </a:r>
            <a:r>
              <a:rPr lang="en-US" altLang="ko-KR" dirty="0" smtClean="0"/>
              <a:t>'</a:t>
            </a:r>
            <a:r>
              <a:rPr lang="ko-KR" altLang="en-US" dirty="0" smtClean="0"/>
              <a:t>잘못될 가능성이 있는 것은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반드시 잘못된다</a:t>
            </a:r>
            <a:r>
              <a:rPr lang="en-US" altLang="ko-KR" dirty="0" smtClean="0"/>
              <a:t>.'</a:t>
            </a:r>
            <a:r>
              <a:rPr lang="ko-KR" altLang="en-US" dirty="0" smtClean="0"/>
              <a:t>는 법칙이다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급하게 이동해야 할 때 </a:t>
            </a:r>
            <a:endParaRPr lang="en-US" altLang="ko-KR" dirty="0" smtClean="0"/>
          </a:p>
          <a:p>
            <a:r>
              <a:rPr lang="ko-KR" altLang="en-US" dirty="0" smtClean="0"/>
              <a:t>잘 오던 지하철이 늦는 다거나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내가 운전하는 차가 서 있는 차선이 </a:t>
            </a:r>
            <a:endParaRPr lang="en-US" altLang="ko-KR" dirty="0" smtClean="0"/>
          </a:p>
          <a:p>
            <a:r>
              <a:rPr lang="ko-KR" altLang="en-US" dirty="0" smtClean="0"/>
              <a:t>항상 가장 막힌다는 식으로 </a:t>
            </a:r>
            <a:endParaRPr lang="en-US" altLang="ko-KR" dirty="0" smtClean="0"/>
          </a:p>
          <a:p>
            <a:r>
              <a:rPr lang="ko-KR" altLang="en-US" dirty="0" smtClean="0"/>
              <a:t>부정적인 결과를 경험할 때 </a:t>
            </a:r>
            <a:endParaRPr lang="en-US" altLang="ko-KR" dirty="0" smtClean="0"/>
          </a:p>
          <a:p>
            <a:r>
              <a:rPr lang="ko-KR" altLang="en-US" dirty="0" smtClean="0"/>
              <a:t>무심코 이 법칙을 이야기한다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이것은 사실 법칙이 아니라 자신이 갖고 있는 부정적인 마인드를 변명하기 위한 거짓 법칙에 불과하다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별다른 의식 없이 그냥 살아가다 보면 지하철이 늦게 올 때도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일찍 올 때도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차선이 막힐 때도 있고 잘 뚫릴 때도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그런데 유독 원하지 않는 결과가 있을 때만 이 법칙의 사례로 기억해 두기 때문에 착각하는 것이다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그런데 놀라운 것은 </a:t>
            </a:r>
            <a:endParaRPr lang="en-US" altLang="ko-KR" dirty="0" smtClean="0"/>
          </a:p>
          <a:p>
            <a:r>
              <a:rPr lang="ko-KR" altLang="en-US" dirty="0" smtClean="0"/>
              <a:t>이 거짓 법칙이 </a:t>
            </a:r>
            <a:endParaRPr lang="en-US" altLang="ko-KR" dirty="0" smtClean="0"/>
          </a:p>
          <a:p>
            <a:r>
              <a:rPr lang="ko-KR" altLang="en-US" dirty="0" smtClean="0"/>
              <a:t>실제로 많은 사람들에게 영향을 미치면서 </a:t>
            </a:r>
            <a:endParaRPr lang="en-US" altLang="ko-KR" dirty="0" smtClean="0"/>
          </a:p>
          <a:p>
            <a:r>
              <a:rPr lang="ko-KR" altLang="en-US" dirty="0" smtClean="0"/>
              <a:t>피해를 준다는 사실이다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그것은 바로 </a:t>
            </a:r>
            <a:endParaRPr lang="en-US" altLang="ko-KR" dirty="0" smtClean="0"/>
          </a:p>
          <a:p>
            <a:r>
              <a:rPr lang="en-US" altLang="ko-KR" dirty="0" smtClean="0"/>
              <a:t>Law of Attraction</a:t>
            </a:r>
            <a:r>
              <a:rPr lang="ko-KR" altLang="en-US" dirty="0" smtClean="0"/>
              <a:t>이 작용하기 때문이다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'</a:t>
            </a:r>
            <a:r>
              <a:rPr lang="ko-KR" altLang="en-US" dirty="0" err="1" smtClean="0"/>
              <a:t>머피의</a:t>
            </a:r>
            <a:r>
              <a:rPr lang="ko-KR" altLang="en-US" dirty="0" smtClean="0"/>
              <a:t> 법칙</a:t>
            </a:r>
            <a:r>
              <a:rPr lang="en-US" altLang="ko-KR" dirty="0" smtClean="0"/>
              <a:t>'</a:t>
            </a:r>
            <a:r>
              <a:rPr lang="ko-KR" altLang="en-US" dirty="0" smtClean="0"/>
              <a:t>을 자주 생각하는 사람은 </a:t>
            </a:r>
            <a:r>
              <a:rPr lang="en-US" altLang="ko-KR" dirty="0" smtClean="0"/>
              <a:t>Law of Attraction</a:t>
            </a:r>
            <a:r>
              <a:rPr lang="ko-KR" altLang="en-US" dirty="0" smtClean="0"/>
              <a:t>에 따라 부정적인 결과를 끌어당겨 실제로 지하철이 더 늦고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차선이 더 막히는 것을 경험한다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착각에서 출발한 </a:t>
            </a:r>
            <a:r>
              <a:rPr lang="en-US" altLang="ko-KR" dirty="0" smtClean="0"/>
              <a:t>'</a:t>
            </a:r>
            <a:r>
              <a:rPr lang="ko-KR" altLang="en-US" dirty="0" err="1" smtClean="0"/>
              <a:t>머피의</a:t>
            </a:r>
            <a:r>
              <a:rPr lang="ko-KR" altLang="en-US" dirty="0" smtClean="0"/>
              <a:t> 법칙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 실제로 영향을 주는 법칙이 되어 버리는 것이다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그래서 생각한 새로운 법칙이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바로 </a:t>
            </a:r>
            <a:r>
              <a:rPr lang="en-US" altLang="ko-KR" dirty="0" smtClean="0"/>
              <a:t>'&lt;</a:t>
            </a:r>
            <a:r>
              <a:rPr lang="ko-KR" altLang="en-US" dirty="0" err="1" smtClean="0"/>
              <a:t>머피의</a:t>
            </a:r>
            <a:r>
              <a:rPr lang="ko-KR" altLang="en-US" dirty="0" smtClean="0"/>
              <a:t> 법칙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의 법칙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 </a:t>
            </a:r>
          </a:p>
          <a:p>
            <a:r>
              <a:rPr lang="en-US" altLang="ko-KR" b="1" dirty="0" smtClean="0"/>
              <a:t>&lt;</a:t>
            </a:r>
            <a:r>
              <a:rPr lang="ko-KR" altLang="en-US" b="1" dirty="0" err="1" smtClean="0"/>
              <a:t>머피의</a:t>
            </a:r>
            <a:r>
              <a:rPr lang="ko-KR" altLang="en-US" b="1" dirty="0" smtClean="0"/>
              <a:t> 법칙</a:t>
            </a:r>
            <a:r>
              <a:rPr lang="en-US" altLang="ko-KR" b="1" dirty="0" smtClean="0"/>
              <a:t>&gt;</a:t>
            </a:r>
            <a:r>
              <a:rPr lang="ko-KR" altLang="en-US" b="1" dirty="0" smtClean="0"/>
              <a:t>의 법칙</a:t>
            </a:r>
            <a:br>
              <a:rPr lang="ko-KR" altLang="en-US" b="1" dirty="0" smtClean="0"/>
            </a:br>
            <a:r>
              <a:rPr lang="ko-KR" altLang="en-US" b="1" dirty="0" smtClean="0"/>
              <a:t/>
            </a:r>
            <a:br>
              <a:rPr lang="ko-KR" altLang="en-US" b="1" dirty="0" smtClean="0"/>
            </a:br>
            <a:r>
              <a:rPr lang="en-US" altLang="ko-KR" b="1" dirty="0" smtClean="0"/>
              <a:t>'</a:t>
            </a:r>
            <a:r>
              <a:rPr lang="ko-KR" altLang="en-US" b="1" dirty="0" err="1" smtClean="0"/>
              <a:t>머피의</a:t>
            </a:r>
            <a:r>
              <a:rPr lang="ko-KR" altLang="en-US" b="1" dirty="0" smtClean="0"/>
              <a:t> 법칙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은 이 법칙을 </a:t>
            </a:r>
            <a:endParaRPr lang="en-US" altLang="ko-KR" b="1" dirty="0" smtClean="0"/>
          </a:p>
          <a:p>
            <a:r>
              <a:rPr lang="ko-KR" altLang="en-US" b="1" dirty="0" smtClean="0"/>
              <a:t>계속 생각하는 사람에게만 영향을 준다</a:t>
            </a:r>
            <a:r>
              <a:rPr lang="en-US" altLang="ko-KR" b="1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/>
              <a:t>'</a:t>
            </a:r>
            <a:r>
              <a:rPr lang="ko-KR" altLang="en-US" b="1" dirty="0" err="1" smtClean="0"/>
              <a:t>머피의</a:t>
            </a:r>
            <a:r>
              <a:rPr lang="ko-KR" altLang="en-US" b="1" dirty="0" smtClean="0"/>
              <a:t> 법칙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은 가상의 법칙이지만 </a:t>
            </a:r>
            <a:r>
              <a:rPr lang="en-US" altLang="ko-KR" b="1" dirty="0" smtClean="0"/>
              <a:t>'&lt;</a:t>
            </a:r>
            <a:r>
              <a:rPr lang="ko-KR" altLang="en-US" b="1" dirty="0" err="1" smtClean="0"/>
              <a:t>머피의</a:t>
            </a:r>
            <a:r>
              <a:rPr lang="ko-KR" altLang="en-US" b="1" dirty="0" smtClean="0"/>
              <a:t> 법칙</a:t>
            </a:r>
            <a:r>
              <a:rPr lang="en-US" altLang="ko-KR" b="1" dirty="0" smtClean="0"/>
              <a:t>&gt;</a:t>
            </a:r>
            <a:r>
              <a:rPr lang="ko-KR" altLang="en-US" b="1" dirty="0" smtClean="0"/>
              <a:t>의 법칙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은 실제하는 법칙이다</a:t>
            </a:r>
            <a:r>
              <a:rPr lang="en-US" altLang="ko-KR" b="1" dirty="0" smtClean="0"/>
              <a:t>. 'Law of Attraction'</a:t>
            </a:r>
            <a:r>
              <a:rPr lang="ko-KR" altLang="en-US" b="1" dirty="0" smtClean="0"/>
              <a:t>의 네거티브 버전이다</a:t>
            </a:r>
            <a:r>
              <a:rPr lang="en-US" altLang="ko-KR" b="1" dirty="0" smtClean="0"/>
              <a:t>.   </a:t>
            </a:r>
          </a:p>
          <a:p>
            <a:r>
              <a:rPr lang="ko-KR" altLang="en-US" b="1" dirty="0" smtClean="0"/>
              <a:t>내가 타려고 하는 지하철이 빨리 올 때 그것을 온전히 감사하고 누리자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ko-KR" altLang="en-US" b="1" dirty="0" smtClean="0"/>
              <a:t>내가 선택한 차선이 잘 뚫릴 때 그것을 온전히 감사하고 누리자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그리고</a:t>
            </a:r>
            <a:r>
              <a:rPr lang="en-US" altLang="ko-KR" b="1" dirty="0" smtClean="0"/>
              <a:t>, Law of Attraction</a:t>
            </a:r>
            <a:r>
              <a:rPr lang="ko-KR" altLang="en-US" b="1" dirty="0" smtClean="0"/>
              <a:t>에 따라 우주가 내 존재의 의도를 이루기 위해 돕는다는 것을 잊지 말자</a:t>
            </a:r>
            <a:r>
              <a:rPr lang="en-US" altLang="ko-KR" b="1" dirty="0" smtClean="0"/>
              <a:t>. 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b="1" dirty="0" smtClean="0"/>
              <a:t>이제 주위에서 누가 </a:t>
            </a:r>
            <a:r>
              <a:rPr lang="en-US" altLang="ko-KR" b="1" dirty="0" smtClean="0"/>
              <a:t>'</a:t>
            </a:r>
            <a:r>
              <a:rPr lang="ko-KR" altLang="en-US" b="1" dirty="0" err="1" smtClean="0"/>
              <a:t>머피의</a:t>
            </a:r>
            <a:r>
              <a:rPr lang="ko-KR" altLang="en-US" b="1" dirty="0" smtClean="0"/>
              <a:t> 법칙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을 </a:t>
            </a:r>
            <a:endParaRPr lang="en-US" altLang="ko-KR" b="1" dirty="0" smtClean="0"/>
          </a:p>
          <a:p>
            <a:r>
              <a:rPr lang="ko-KR" altLang="en-US" b="1" dirty="0" smtClean="0"/>
              <a:t>이야기하면 이렇게 말해주자</a:t>
            </a:r>
            <a:r>
              <a:rPr lang="en-US" altLang="ko-KR" b="1" dirty="0" smtClean="0"/>
              <a:t>.  </a:t>
            </a:r>
          </a:p>
          <a:p>
            <a:r>
              <a:rPr lang="en-US" altLang="ko-KR" b="1" dirty="0" smtClean="0"/>
              <a:t>'</a:t>
            </a:r>
            <a:r>
              <a:rPr lang="ko-KR" altLang="en-US" b="1" dirty="0" smtClean="0"/>
              <a:t>혹시 </a:t>
            </a:r>
            <a:r>
              <a:rPr lang="ko-KR" altLang="en-US" b="1" dirty="0" err="1" smtClean="0"/>
              <a:t>머피의</a:t>
            </a:r>
            <a:r>
              <a:rPr lang="ko-KR" altLang="en-US" b="1" dirty="0" smtClean="0"/>
              <a:t> 법칙의 법칙을 알고 계십니까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ko-KR" altLang="en-US" b="1" dirty="0" err="1" smtClean="0"/>
              <a:t>머피의</a:t>
            </a:r>
            <a:r>
              <a:rPr lang="ko-KR" altLang="en-US" b="1" dirty="0" smtClean="0"/>
              <a:t> 법칙을 믿으면 </a:t>
            </a:r>
            <a:endParaRPr lang="en-US" altLang="ko-KR" b="1" dirty="0" smtClean="0"/>
          </a:p>
          <a:p>
            <a:r>
              <a:rPr lang="ko-KR" altLang="en-US" b="1" dirty="0" smtClean="0"/>
              <a:t>그것이 실제 법칙이 되어 버린다는 법칙입니다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ko-KR" altLang="en-US" b="1" dirty="0" smtClean="0"/>
              <a:t>이제 그런 법칙은 버리고 </a:t>
            </a:r>
            <a:r>
              <a:rPr lang="en-US" altLang="ko-KR" b="1" dirty="0" smtClean="0"/>
              <a:t>Law of Attraction </a:t>
            </a:r>
            <a:r>
              <a:rPr lang="ko-KR" altLang="en-US" b="1" dirty="0" smtClean="0"/>
              <a:t>을 믿으세요</a:t>
            </a:r>
            <a:r>
              <a:rPr lang="en-US" altLang="ko-KR" b="1" dirty="0" smtClean="0"/>
              <a:t>' 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http://danielview.com/3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마음으로 세상을 바라보고</a:t>
            </a:r>
            <a:r>
              <a:rPr lang="en-US" altLang="ko-KR" b="1" dirty="0" smtClean="0">
                <a:hlinkClick r:id="rId2" action="ppaction://hlinkfile"/>
              </a:rPr>
              <a:t>, </a:t>
            </a:r>
            <a:r>
              <a:rPr lang="ko-KR" altLang="en-US" b="1" dirty="0" smtClean="0">
                <a:hlinkClick r:id="rId2" action="ppaction://hlinkfile"/>
              </a:rPr>
              <a:t>세상에서 마음을 바라보는 창을 열며</a:t>
            </a:r>
            <a:r>
              <a:rPr lang="en-US" altLang="ko-KR" b="1" dirty="0" smtClean="0">
                <a:hlinkClick r:id="rId2" action="ppaction://hlinkfile"/>
              </a:rPr>
              <a:t>..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세상은 마음대로 존재한다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세상을 마음대로 조작할 수 있는 것이 아니라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세상을 마음대로 바라보고 창조할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이제 세상을 보는 창 마음을 연다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이기적인 욕심의 마음대로가 아닌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순수한 나의 마음대로 세상을 바라보고 마음을 바라본다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http://danielview.com/1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구관이 명관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이제 대표적인 몇 가지 </a:t>
            </a:r>
            <a:r>
              <a:rPr lang="ko-KR" altLang="en-US" dirty="0" err="1" smtClean="0"/>
              <a:t>코칭의</a:t>
            </a:r>
            <a:r>
              <a:rPr lang="ko-KR" altLang="en-US" dirty="0" smtClean="0"/>
              <a:t> 정의를 </a:t>
            </a:r>
            <a:endParaRPr lang="en-US" altLang="ko-KR" dirty="0" smtClean="0"/>
          </a:p>
          <a:p>
            <a:r>
              <a:rPr lang="ko-KR" altLang="en-US" dirty="0" smtClean="0"/>
              <a:t>살펴보고 그것이 보다 </a:t>
            </a:r>
            <a:endParaRPr lang="en-US" altLang="ko-KR" dirty="0" smtClean="0"/>
          </a:p>
          <a:p>
            <a:r>
              <a:rPr lang="ko-KR" altLang="en-US" dirty="0" smtClean="0"/>
              <a:t>구체적으로 무엇을 의미하는지 살펴보려고 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</a:p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전문가들이 수 차례 다듬었을 </a:t>
            </a:r>
            <a:endParaRPr lang="en-US" altLang="ko-KR" dirty="0" smtClean="0"/>
          </a:p>
          <a:p>
            <a:r>
              <a:rPr lang="ko-KR" altLang="en-US" dirty="0" smtClean="0"/>
              <a:t>정제된 표현을 꼼꼼히 따라가 보자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가운에 여러분 스스로 들리는 </a:t>
            </a:r>
            <a:endParaRPr lang="en-US" altLang="ko-KR" dirty="0" smtClean="0"/>
          </a:p>
          <a:p>
            <a:r>
              <a:rPr lang="ko-KR" altLang="en-US" dirty="0" smtClean="0"/>
              <a:t>내면의 소리에 귀를 기울여 보자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 과정을 통해 </a:t>
            </a:r>
            <a:endParaRPr lang="en-US" altLang="ko-KR" dirty="0" smtClean="0"/>
          </a:p>
          <a:p>
            <a:r>
              <a:rPr lang="ko-KR" altLang="en-US" dirty="0" smtClean="0"/>
              <a:t>내 안에 울림이 생기는 순간이 있을 것이다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 action="ppaction://hlinkfile"/>
              </a:rPr>
              <a:t>[</a:t>
            </a:r>
            <a:r>
              <a:rPr lang="ko-KR" altLang="en-US" b="1" dirty="0" smtClean="0">
                <a:hlinkClick r:id="rId2" action="ppaction://hlinkfile"/>
              </a:rPr>
              <a:t>지식코치 </a:t>
            </a:r>
            <a:r>
              <a:rPr lang="ko-KR" altLang="en-US" b="1" dirty="0" err="1" smtClean="0">
                <a:hlinkClick r:id="rId2" action="ppaction://hlinkfile"/>
              </a:rPr>
              <a:t>다니엘심</a:t>
            </a:r>
            <a:r>
              <a:rPr lang="en-US" altLang="ko-KR" b="1" dirty="0" smtClean="0">
                <a:hlinkClick r:id="rId2" action="ppaction://hlinkfile"/>
              </a:rPr>
              <a:t>'s </a:t>
            </a:r>
            <a:r>
              <a:rPr lang="ko-KR" altLang="en-US" b="1" dirty="0" smtClean="0">
                <a:hlinkClick r:id="rId2" action="ppaction://hlinkfile"/>
              </a:rPr>
              <a:t>소통 칼럼</a:t>
            </a:r>
            <a:r>
              <a:rPr lang="en-US" altLang="ko-KR" b="1" dirty="0" smtClean="0">
                <a:hlinkClick r:id="rId2" action="ppaction://hlinkfile"/>
              </a:rPr>
              <a:t>1] </a:t>
            </a:r>
            <a:r>
              <a:rPr lang="ko-KR" altLang="en-US" b="1" dirty="0" smtClean="0">
                <a:hlinkClick r:id="rId2" action="ppaction://hlinkfile"/>
              </a:rPr>
              <a:t>경청에 대한 동상이몽 </a:t>
            </a:r>
            <a:r>
              <a:rPr lang="en-US" altLang="ko-KR" b="1" dirty="0" smtClean="0">
                <a:hlinkClick r:id="rId2" action="ppaction://hlinkfile"/>
              </a:rPr>
              <a:t>- "</a:t>
            </a:r>
            <a:r>
              <a:rPr lang="ko-KR" altLang="en-US" b="1" dirty="0" smtClean="0">
                <a:hlinkClick r:id="rId2" action="ppaction://hlinkfile"/>
              </a:rPr>
              <a:t>난 잘 듣고 </a:t>
            </a:r>
            <a:r>
              <a:rPr lang="ko-KR" altLang="en-US" b="1" dirty="0" err="1" smtClean="0">
                <a:hlinkClick r:id="rId2" action="ppaction://hlinkfile"/>
              </a:rPr>
              <a:t>있다구요</a:t>
            </a:r>
            <a:r>
              <a:rPr lang="en-US" altLang="ko-KR" b="1" dirty="0" smtClean="0">
                <a:hlinkClick r:id="rId2" action="ppaction://hlinkfile"/>
              </a:rPr>
              <a:t>!"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웍샵을</a:t>
            </a:r>
            <a:r>
              <a:rPr lang="ko-KR" altLang="en-US" dirty="0" smtClean="0"/>
              <a:t> 통해 만나는 기업 현장의 사람들에게서 소통 문제와 관련해서 자주 듣는 상반된 이야기가 있습니다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한 사람은 분명히 경청을 하고 있다고 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상대방은 그 사람이 경청을 하고 있지 않다고 말하는 것입니다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그 차이는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경청</a:t>
            </a:r>
            <a:r>
              <a:rPr lang="en-US" altLang="ko-KR" dirty="0" smtClean="0"/>
              <a:t>'</a:t>
            </a:r>
            <a:r>
              <a:rPr lang="ko-KR" altLang="en-US" dirty="0" smtClean="0"/>
              <a:t>을 어떤 의미로 인식하고 있느냐의 차이에서 비롯됩니다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A: </a:t>
            </a:r>
            <a:r>
              <a:rPr lang="ko-KR" altLang="en-US" dirty="0" smtClean="0"/>
              <a:t>나는 </a:t>
            </a:r>
            <a:r>
              <a:rPr lang="en-US" altLang="ko-KR" dirty="0" smtClean="0"/>
              <a:t>B</a:t>
            </a:r>
            <a:r>
              <a:rPr lang="ko-KR" altLang="en-US" dirty="0" smtClean="0"/>
              <a:t>의 말을 충분히 들어주고 있습니다</a:t>
            </a:r>
            <a:r>
              <a:rPr lang="en-US" altLang="ko-KR" dirty="0" smtClean="0"/>
              <a:t>. ('</a:t>
            </a:r>
            <a:r>
              <a:rPr lang="ko-KR" altLang="en-US" dirty="0" smtClean="0"/>
              <a:t>듣는 것</a:t>
            </a:r>
            <a:r>
              <a:rPr lang="en-US" altLang="ko-KR" dirty="0" smtClean="0"/>
              <a:t>'</a:t>
            </a:r>
            <a:r>
              <a:rPr lang="ko-KR" altLang="en-US" dirty="0" smtClean="0"/>
              <a:t>까지가 경청이라고 생각함</a:t>
            </a:r>
            <a:r>
              <a:rPr lang="en-US" altLang="ko-KR" dirty="0" smtClean="0"/>
              <a:t>)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B: A</a:t>
            </a:r>
            <a:r>
              <a:rPr lang="ko-KR" altLang="en-US" dirty="0" smtClean="0"/>
              <a:t>는 나의 말을 듣기만하지 달라지는 것이 없습니다</a:t>
            </a:r>
            <a:r>
              <a:rPr lang="en-US" altLang="ko-KR" dirty="0" smtClean="0"/>
              <a:t>. ('</a:t>
            </a:r>
            <a:r>
              <a:rPr lang="ko-KR" altLang="en-US" dirty="0" smtClean="0"/>
              <a:t>듣고 행동하는 것</a:t>
            </a:r>
            <a:r>
              <a:rPr lang="en-US" altLang="ko-KR" dirty="0" smtClean="0"/>
              <a:t>'</a:t>
            </a:r>
            <a:r>
              <a:rPr lang="ko-KR" altLang="en-US" dirty="0" smtClean="0"/>
              <a:t>까지가 경청이라고 생각함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경청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傾聽</a:t>
            </a:r>
            <a:r>
              <a:rPr lang="en-US" altLang="ko-KR" b="1" dirty="0" smtClean="0"/>
              <a:t>)</a:t>
            </a:r>
            <a:r>
              <a:rPr lang="ko-KR" altLang="en-US" dirty="0" smtClean="0"/>
              <a:t>의 의미는 </a:t>
            </a:r>
            <a:endParaRPr lang="en-US" altLang="ko-KR" dirty="0" smtClean="0"/>
          </a:p>
          <a:p>
            <a:r>
              <a:rPr lang="ko-KR" altLang="en-US" dirty="0" smtClean="0"/>
              <a:t>마음을 기울이며</a:t>
            </a:r>
            <a:r>
              <a:rPr lang="en-US" altLang="ko-KR" dirty="0" smtClean="0"/>
              <a:t>(</a:t>
            </a:r>
            <a:r>
              <a:rPr lang="ko-KR" altLang="en-US" dirty="0" smtClean="0"/>
              <a:t>傾</a:t>
            </a:r>
            <a:r>
              <a:rPr lang="en-US" altLang="ko-KR" dirty="0" smtClean="0"/>
              <a:t>) </a:t>
            </a:r>
          </a:p>
          <a:p>
            <a:r>
              <a:rPr lang="ko-KR" altLang="en-US" dirty="0" smtClean="0"/>
              <a:t>듣는</a:t>
            </a:r>
            <a:r>
              <a:rPr lang="en-US" altLang="ko-KR" dirty="0" smtClean="0"/>
              <a:t>(</a:t>
            </a:r>
            <a:r>
              <a:rPr lang="ko-KR" altLang="en-US" dirty="0" smtClean="0"/>
              <a:t>聽</a:t>
            </a:r>
            <a:r>
              <a:rPr lang="en-US" altLang="ko-KR" dirty="0" smtClean="0"/>
              <a:t>) </a:t>
            </a:r>
            <a:r>
              <a:rPr lang="ko-KR" altLang="en-US" dirty="0" smtClean="0"/>
              <a:t>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그런데 사전을 보면 </a:t>
            </a:r>
            <a:endParaRPr lang="en-US" altLang="ko-KR" dirty="0" smtClean="0"/>
          </a:p>
          <a:p>
            <a:r>
              <a:rPr lang="ko-KR" altLang="en-US" dirty="0" smtClean="0"/>
              <a:t>경청과 같은 의미의 단어가 </a:t>
            </a:r>
            <a:endParaRPr lang="en-US" altLang="ko-KR" dirty="0" smtClean="0"/>
          </a:p>
          <a:p>
            <a:r>
              <a:rPr lang="ko-KR" altLang="en-US" dirty="0" smtClean="0"/>
              <a:t>하나 더 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바로 </a:t>
            </a:r>
            <a:r>
              <a:rPr lang="ko-KR" altLang="en-US" dirty="0" err="1" smtClean="0"/>
              <a:t>동청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動聽</a:t>
            </a:r>
            <a:r>
              <a:rPr lang="en-US" altLang="ko-KR" dirty="0" smtClean="0"/>
              <a:t>)</a:t>
            </a:r>
            <a:r>
              <a:rPr lang="ko-KR" altLang="en-US" dirty="0" smtClean="0"/>
              <a:t>입니다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동청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動聽</a:t>
            </a:r>
            <a:r>
              <a:rPr lang="en-US" altLang="ko-KR" b="1" dirty="0" smtClean="0"/>
              <a:t>)</a:t>
            </a:r>
            <a:r>
              <a:rPr lang="ko-KR" altLang="en-US" dirty="0" smtClean="0"/>
              <a:t>의 의미는 </a:t>
            </a:r>
            <a:endParaRPr lang="en-US" altLang="ko-KR" dirty="0" smtClean="0"/>
          </a:p>
          <a:p>
            <a:r>
              <a:rPr lang="ko-KR" altLang="en-US" dirty="0" smtClean="0"/>
              <a:t>몸을 움직이며</a:t>
            </a:r>
            <a:r>
              <a:rPr lang="en-US" altLang="ko-KR" dirty="0" smtClean="0"/>
              <a:t>(</a:t>
            </a:r>
            <a:r>
              <a:rPr lang="ko-KR" altLang="en-US" dirty="0" smtClean="0"/>
              <a:t>動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듣는</a:t>
            </a:r>
            <a:r>
              <a:rPr lang="en-US" altLang="ko-KR" dirty="0" smtClean="0"/>
              <a:t>(</a:t>
            </a:r>
            <a:r>
              <a:rPr lang="ko-KR" altLang="en-US" dirty="0" smtClean="0"/>
              <a:t>聽</a:t>
            </a:r>
            <a:r>
              <a:rPr lang="en-US" altLang="ko-KR" dirty="0" smtClean="0"/>
              <a:t>) </a:t>
            </a:r>
            <a:r>
              <a:rPr lang="ko-KR" altLang="en-US" dirty="0" smtClean="0"/>
              <a:t>것입니다</a:t>
            </a:r>
            <a:r>
              <a:rPr lang="en-US" altLang="ko-KR" dirty="0" smtClean="0"/>
              <a:t>.  </a:t>
            </a:r>
            <a:br>
              <a:rPr lang="en-US" altLang="ko-KR" dirty="0" smtClean="0"/>
            </a:br>
            <a:r>
              <a:rPr lang="ko-KR" altLang="en-US" dirty="0" smtClean="0"/>
              <a:t>사전의 뜻을 살펴보면서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귀를 기울임과 동시에 </a:t>
            </a:r>
            <a:endParaRPr lang="en-US" altLang="ko-KR" dirty="0" smtClean="0"/>
          </a:p>
          <a:p>
            <a:r>
              <a:rPr lang="ko-KR" altLang="en-US" dirty="0" smtClean="0"/>
              <a:t>몸을 움직일 때 </a:t>
            </a:r>
            <a:endParaRPr lang="en-US" altLang="ko-KR" dirty="0" smtClean="0"/>
          </a:p>
          <a:p>
            <a:r>
              <a:rPr lang="ko-KR" altLang="en-US" dirty="0" smtClean="0"/>
              <a:t>비로소 진정한 경청이라는 </a:t>
            </a:r>
            <a:endParaRPr lang="en-US" altLang="ko-KR" dirty="0" smtClean="0"/>
          </a:p>
          <a:p>
            <a:r>
              <a:rPr lang="ko-KR" altLang="en-US" dirty="0" smtClean="0"/>
              <a:t>생각을 하게 됩니다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움직임이 없는 듣기는 </a:t>
            </a:r>
            <a:endParaRPr lang="en-US" altLang="ko-KR" dirty="0" smtClean="0"/>
          </a:p>
          <a:p>
            <a:r>
              <a:rPr lang="ko-KR" altLang="en-US" dirty="0" smtClean="0"/>
              <a:t>말 그대로 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들어주는 것</a:t>
            </a:r>
            <a:r>
              <a:rPr lang="en-US" altLang="ko-KR" b="1" dirty="0" smtClean="0"/>
              <a:t>'</a:t>
            </a:r>
            <a:r>
              <a:rPr lang="ko-KR" altLang="en-US" dirty="0" smtClean="0"/>
              <a:t>일 뿐입니다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듣고 몸으로 반응하려는 의도는 없고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상대방에게 </a:t>
            </a:r>
            <a:r>
              <a:rPr lang="en-US" altLang="ko-KR" dirty="0" smtClean="0"/>
              <a:t>'</a:t>
            </a:r>
            <a:r>
              <a:rPr lang="ko-KR" altLang="en-US" dirty="0" smtClean="0"/>
              <a:t>내가 듣고 있다는 인상</a:t>
            </a:r>
            <a:r>
              <a:rPr lang="en-US" altLang="ko-KR" dirty="0" smtClean="0"/>
              <a:t>'</a:t>
            </a:r>
            <a:r>
              <a:rPr lang="ko-KR" altLang="en-US" dirty="0" smtClean="0"/>
              <a:t>만 </a:t>
            </a:r>
            <a:endParaRPr lang="en-US" altLang="ko-KR" dirty="0" smtClean="0"/>
          </a:p>
          <a:p>
            <a:r>
              <a:rPr lang="ko-KR" altLang="en-US" dirty="0" smtClean="0"/>
              <a:t>심어주려는 의도만 있습니다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상대방은 그 의도를 정확히 알아차립니다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그래서 </a:t>
            </a:r>
            <a:r>
              <a:rPr lang="en-US" altLang="ko-KR" dirty="0" smtClean="0"/>
              <a:t>'</a:t>
            </a:r>
            <a:r>
              <a:rPr lang="ko-KR" altLang="en-US" b="1" dirty="0" err="1" smtClean="0"/>
              <a:t>들어주</a:t>
            </a:r>
            <a:r>
              <a:rPr lang="en-US" altLang="ko-KR" b="1" dirty="0" smtClean="0"/>
              <a:t>'</a:t>
            </a:r>
            <a:r>
              <a:rPr lang="ko-KR" altLang="en-US" dirty="0" smtClean="0"/>
              <a:t>는 사람에게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b="1" dirty="0" smtClean="0"/>
              <a:t>'</a:t>
            </a:r>
            <a:r>
              <a:rPr lang="ko-KR" altLang="en-US" b="1" dirty="0" err="1" smtClean="0"/>
              <a:t>말해주</a:t>
            </a:r>
            <a:r>
              <a:rPr lang="en-US" altLang="ko-KR" b="1" dirty="0" smtClean="0"/>
              <a:t>'</a:t>
            </a:r>
            <a:r>
              <a:rPr lang="ko-KR" altLang="en-US" dirty="0" smtClean="0"/>
              <a:t>기 시작합니다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시간이 더 지나면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'</a:t>
            </a:r>
            <a:r>
              <a:rPr lang="ko-KR" altLang="en-US" dirty="0" err="1" smtClean="0"/>
              <a:t>들어주</a:t>
            </a:r>
            <a:r>
              <a:rPr lang="en-US" altLang="ko-KR" dirty="0" smtClean="0"/>
              <a:t>'</a:t>
            </a:r>
            <a:r>
              <a:rPr lang="ko-KR" altLang="en-US" dirty="0" err="1" smtClean="0"/>
              <a:t>겠다는</a:t>
            </a:r>
            <a:r>
              <a:rPr lang="ko-KR" altLang="en-US" dirty="0" smtClean="0"/>
              <a:t> 사람에게 </a:t>
            </a:r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err="1" smtClean="0"/>
              <a:t>말해주</a:t>
            </a:r>
            <a:r>
              <a:rPr lang="en-US" altLang="ko-KR" dirty="0" smtClean="0"/>
              <a:t>'</a:t>
            </a:r>
            <a:r>
              <a:rPr lang="ko-KR" altLang="en-US" dirty="0" smtClean="0"/>
              <a:t>기도 싫어집니다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 때부터 소통</a:t>
            </a:r>
            <a:r>
              <a:rPr lang="en-US" altLang="ko-KR" dirty="0" smtClean="0"/>
              <a:t>(</a:t>
            </a:r>
            <a:r>
              <a:rPr lang="ko-KR" altLang="en-US" dirty="0" smtClean="0"/>
              <a:t>疏通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불통</a:t>
            </a:r>
            <a:r>
              <a:rPr lang="en-US" altLang="ko-KR" dirty="0" smtClean="0"/>
              <a:t>(</a:t>
            </a:r>
            <a:r>
              <a:rPr lang="ko-KR" altLang="en-US" dirty="0" smtClean="0"/>
              <a:t>不通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혹시 가족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친구의 말을 경청한다고 생각하는데 상대방이 그렇지 않다고 말하거나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잘 듣겠다고 하는데도 상대방이 말을 하지 않는다면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스스로 질문해 보시기 바랍니다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나는 마음을 기울이는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傾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경청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傾聽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과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몸을 움직이는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動</a:t>
            </a:r>
            <a:r>
              <a:rPr lang="en-US" altLang="ko-KR" b="1" dirty="0" smtClean="0"/>
              <a:t>) </a:t>
            </a:r>
            <a:r>
              <a:rPr lang="ko-KR" altLang="en-US" b="1" dirty="0" err="1" smtClean="0"/>
              <a:t>동청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動聽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을 함께 하고 있는가</a:t>
            </a:r>
            <a:r>
              <a:rPr lang="en-US" altLang="ko-KR" b="1" dirty="0" smtClean="0"/>
              <a:t>?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나는 상대방의 말을 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들어주고</a:t>
            </a:r>
            <a:r>
              <a:rPr lang="en-US" altLang="ko-KR" b="1" dirty="0" smtClean="0"/>
              <a:t>' </a:t>
            </a:r>
            <a:r>
              <a:rPr lang="ko-KR" altLang="en-US" b="1" dirty="0" smtClean="0"/>
              <a:t>있는가</a:t>
            </a:r>
            <a:r>
              <a:rPr lang="en-US" altLang="ko-KR" b="1" dirty="0" smtClean="0"/>
              <a:t>, '</a:t>
            </a:r>
            <a:r>
              <a:rPr lang="ko-KR" altLang="en-US" b="1" dirty="0" smtClean="0"/>
              <a:t>듣고</a:t>
            </a:r>
            <a:r>
              <a:rPr lang="en-US" altLang="ko-KR" b="1" dirty="0" smtClean="0"/>
              <a:t>' </a:t>
            </a:r>
            <a:r>
              <a:rPr lang="ko-KR" altLang="en-US" b="1" dirty="0" smtClean="0"/>
              <a:t>있는가</a:t>
            </a:r>
            <a:r>
              <a:rPr lang="en-US" altLang="ko-KR" b="1" dirty="0" smtClean="0"/>
              <a:t>? </a:t>
            </a:r>
            <a:br>
              <a:rPr lang="en-US" altLang="ko-KR" b="1" dirty="0" smtClean="0"/>
            </a:br>
            <a:endParaRPr lang="ko-KR" altLang="en-US" dirty="0" smtClean="0"/>
          </a:p>
          <a:p>
            <a:r>
              <a:rPr lang="en-US" altLang="ko-KR" dirty="0" smtClean="0">
                <a:hlinkClick r:id="rId3"/>
              </a:rPr>
              <a:t>http://danielview.com/category/</a:t>
            </a:r>
            <a:r>
              <a:rPr lang="ko-KR" altLang="en-US" dirty="0" err="1" smtClean="0"/>
              <a:t>커뮤니케이션뷰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>
                <a:hlinkClick r:id="rId2" action="ppaction://hlinkfile"/>
              </a:rPr>
              <a:t>스스로를 가두는 </a:t>
            </a:r>
            <a:r>
              <a:rPr lang="ko-KR" altLang="en-US" b="1" dirty="0" err="1" smtClean="0">
                <a:hlinkClick r:id="rId2" action="ppaction://hlinkfile"/>
              </a:rPr>
              <a:t>잘못된표현</a:t>
            </a:r>
            <a:r>
              <a:rPr lang="ko-KR" altLang="en-US" b="1" dirty="0" smtClean="0">
                <a:hlinkClick r:id="rId2" action="ppaction://hlinkfile"/>
              </a:rPr>
              <a:t> </a:t>
            </a:r>
            <a:r>
              <a:rPr lang="en-US" altLang="ko-KR" b="1" dirty="0" smtClean="0">
                <a:hlinkClick r:id="rId2" action="ppaction://hlinkfile"/>
              </a:rPr>
              <a:t>'~ </a:t>
            </a:r>
            <a:r>
              <a:rPr lang="ko-KR" altLang="en-US" b="1" dirty="0" smtClean="0">
                <a:hlinkClick r:id="rId2" action="ppaction://hlinkfile"/>
              </a:rPr>
              <a:t>라고 생각하는 것은 저 뿐인가요</a:t>
            </a:r>
            <a:r>
              <a:rPr lang="en-US" altLang="ko-KR" b="1" dirty="0" smtClean="0">
                <a:hlinkClick r:id="rId2" action="ppaction://hlinkfile"/>
              </a:rPr>
              <a:t>?'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'~ </a:t>
            </a:r>
            <a:r>
              <a:rPr lang="ko-KR" altLang="en-US" b="1" dirty="0" smtClean="0"/>
              <a:t>라고 생각하는 것은 저 뿐인가요</a:t>
            </a:r>
            <a:r>
              <a:rPr lang="en-US" altLang="ko-KR" b="1" dirty="0" smtClean="0"/>
              <a:t>?'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  자신의 생각이 분명히 있지만 그 생각이 다수의 생각일 것이라는 자신이 없을 때 이런 표현을 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이렇게 은근히 생각을 올리고 많은 사람들이 </a:t>
            </a:r>
            <a:r>
              <a:rPr lang="ko-KR" altLang="en-US" dirty="0" err="1" smtClean="0"/>
              <a:t>댓글로</a:t>
            </a:r>
            <a:r>
              <a:rPr lang="ko-KR" altLang="en-US" dirty="0" smtClean="0"/>
              <a:t> 동조하면 자신의 생각은 다수 생각에 안전하게 합류하게 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그렇지 않다고 해도 질문으로 올렸기 때문에 소수의 생각에 있게 되어도 최소한의 안전은 보장받는 셈이다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결론부터 말하자면 </a:t>
            </a:r>
            <a:endParaRPr lang="en-US" altLang="ko-KR" dirty="0" smtClean="0"/>
          </a:p>
          <a:p>
            <a:r>
              <a:rPr lang="ko-KR" altLang="en-US" dirty="0" smtClean="0"/>
              <a:t>이런 방식의 커뮤니케이션은 </a:t>
            </a:r>
            <a:endParaRPr lang="en-US" altLang="ko-KR" dirty="0" smtClean="0"/>
          </a:p>
          <a:p>
            <a:r>
              <a:rPr lang="ko-KR" altLang="en-US" dirty="0" smtClean="0"/>
              <a:t>자신의 생각을 모호하게 만들고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소극적이면서 방어적이 되게 만드는 </a:t>
            </a:r>
            <a:endParaRPr lang="en-US" altLang="ko-KR" dirty="0" smtClean="0"/>
          </a:p>
          <a:p>
            <a:r>
              <a:rPr lang="ko-KR" altLang="en-US" dirty="0" smtClean="0"/>
              <a:t>안 좋은 커뮤니케이션이다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자신의 생각에 대한 반응이 </a:t>
            </a:r>
            <a:endParaRPr lang="en-US" altLang="ko-KR" dirty="0" smtClean="0"/>
          </a:p>
          <a:p>
            <a:r>
              <a:rPr lang="ko-KR" altLang="en-US" dirty="0" smtClean="0"/>
              <a:t>자신에 대한 반응이라고 </a:t>
            </a:r>
            <a:endParaRPr lang="en-US" altLang="ko-KR" dirty="0" smtClean="0"/>
          </a:p>
          <a:p>
            <a:r>
              <a:rPr lang="ko-KR" altLang="en-US" dirty="0" smtClean="0"/>
              <a:t>착각하는 근본적인 문제를 </a:t>
            </a:r>
            <a:endParaRPr lang="en-US" altLang="ko-KR" dirty="0" smtClean="0"/>
          </a:p>
          <a:p>
            <a:r>
              <a:rPr lang="ko-KR" altLang="en-US" dirty="0" smtClean="0"/>
              <a:t>더욱 악화시키기도 한다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자신의 분명한 생각이 있음에도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다른 사람들은 얼마나 비슷한 생각을 하는지 </a:t>
            </a:r>
            <a:endParaRPr lang="en-US" altLang="ko-KR" dirty="0" smtClean="0"/>
          </a:p>
          <a:p>
            <a:r>
              <a:rPr lang="ko-KR" altLang="en-US" dirty="0" smtClean="0"/>
              <a:t>염려하는 마음에서 이런 표현이 나온다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</a:p>
          <a:p>
            <a:r>
              <a:rPr lang="ko-KR" altLang="en-US" dirty="0" smtClean="0"/>
              <a:t>보다 근본적으로 이런 표현을 하는 이유는 </a:t>
            </a:r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내 생각이 다수의 인정을 받아야만 </a:t>
            </a:r>
            <a:endParaRPr lang="en-US" altLang="ko-KR" dirty="0" smtClean="0"/>
          </a:p>
          <a:p>
            <a:r>
              <a:rPr lang="ko-KR" altLang="en-US" dirty="0" smtClean="0"/>
              <a:t>내 존재가 안정이 된다</a:t>
            </a:r>
            <a:r>
              <a:rPr lang="en-US" altLang="ko-KR" dirty="0" smtClean="0"/>
              <a:t>'</a:t>
            </a:r>
            <a:r>
              <a:rPr lang="ko-KR" altLang="en-US" dirty="0" smtClean="0"/>
              <a:t>라는 </a:t>
            </a:r>
            <a:endParaRPr lang="en-US" altLang="ko-KR" dirty="0" smtClean="0"/>
          </a:p>
          <a:p>
            <a:r>
              <a:rPr lang="ko-KR" altLang="en-US" dirty="0" smtClean="0"/>
              <a:t>잘못된 조건화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내 생각이 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다른 사람의 인정이 나다 </a:t>
            </a:r>
            <a:r>
              <a:rPr lang="en-US" altLang="ko-KR" dirty="0" smtClean="0"/>
              <a:t>- Core Dynamics) </a:t>
            </a:r>
            <a:r>
              <a:rPr lang="ko-KR" altLang="en-US" dirty="0" smtClean="0"/>
              <a:t>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endParaRPr lang="ko-KR" altLang="en-US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의지 </a:t>
            </a:r>
            <a:r>
              <a:rPr lang="ko-KR" altLang="en-US" dirty="0" err="1" smtClean="0"/>
              <a:t>바이</a:t>
            </a:r>
            <a:r>
              <a:rPr lang="en-US" altLang="ko-KR" dirty="0" smtClean="0"/>
              <a:t>(</a:t>
            </a:r>
            <a:r>
              <a:rPr lang="ko-KR" altLang="en-US" dirty="0" smtClean="0"/>
              <a:t>유니</a:t>
            </a:r>
            <a:r>
              <a:rPr lang="en-US" altLang="ko-KR" dirty="0" smtClean="0"/>
              <a:t>)</a:t>
            </a:r>
            <a:r>
              <a:rPr lang="ko-KR" altLang="en-US" dirty="0" err="1" smtClean="0"/>
              <a:t>싸이크링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 smtClean="0"/>
              <a:t>코칭은</a:t>
            </a:r>
            <a:r>
              <a:rPr lang="ko-KR" altLang="en-US" dirty="0" smtClean="0"/>
              <a:t> 무언가를 하고자 하는 의지가 있지만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자신이 가진 능력을 잘 발휘하지 못해서 </a:t>
            </a:r>
            <a:endParaRPr lang="en-US" altLang="ko-KR" dirty="0" smtClean="0"/>
          </a:p>
          <a:p>
            <a:r>
              <a:rPr lang="ko-KR" altLang="en-US" dirty="0" smtClean="0"/>
              <a:t>의지만큼의 결실을 맺지 못하는 사람에게 더욱 효과적이다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이들이 코치와 함께 협력하는 관계를 맺으면 </a:t>
            </a:r>
            <a:endParaRPr lang="en-US" altLang="ko-KR" dirty="0" smtClean="0"/>
          </a:p>
          <a:p>
            <a:r>
              <a:rPr lang="ko-KR" altLang="en-US" dirty="0" smtClean="0"/>
              <a:t>스스로 찾은 강력한 깨달음으로 </a:t>
            </a:r>
            <a:endParaRPr lang="en-US" altLang="ko-KR" dirty="0" smtClean="0"/>
          </a:p>
          <a:p>
            <a:r>
              <a:rPr lang="ko-KR" altLang="en-US" dirty="0" smtClean="0"/>
              <a:t>자신의 능력을 발휘하게 되고 </a:t>
            </a:r>
            <a:endParaRPr lang="en-US" altLang="ko-KR" dirty="0" smtClean="0"/>
          </a:p>
          <a:p>
            <a:r>
              <a:rPr lang="ko-KR" altLang="en-US" dirty="0" smtClean="0"/>
              <a:t>그 가운데 목표를 이루는 과정과 결과를 경험하게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코치는 고객이 목표를 이루도록 돕는 것이 아니라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목표를 이룰 수 있는 잠재능력을 발견할 수 있도록 돕는다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무엇을 돕는지를 구별하는 것은 매우 중요하다</a:t>
            </a:r>
            <a:r>
              <a:rPr lang="en-US" altLang="ko-KR" dirty="0" smtClean="0"/>
              <a:t>. </a:t>
            </a:r>
            <a:endParaRPr lang="ko-KR" altLang="en-US" dirty="0"/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내 생각이 다수의 의견과 같다면 </a:t>
            </a:r>
            <a:endParaRPr lang="en-US" altLang="ko-KR" dirty="0" smtClean="0"/>
          </a:p>
          <a:p>
            <a:r>
              <a:rPr lang="ko-KR" altLang="en-US" dirty="0" smtClean="0"/>
              <a:t>나는 보편적인 생각을 갖고 있는 것이고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다르다면 독특한 생각을 갖고 있는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자체가 값진 것이고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설령 생각의 오류가 있었던 것이라고 해도 </a:t>
            </a:r>
            <a:endParaRPr lang="en-US" altLang="ko-KR" dirty="0" smtClean="0"/>
          </a:p>
          <a:p>
            <a:r>
              <a:rPr lang="ko-KR" altLang="en-US" dirty="0" smtClean="0"/>
              <a:t>다른 사람의 생각을 통해서 </a:t>
            </a:r>
            <a:endParaRPr lang="en-US" altLang="ko-KR" dirty="0" smtClean="0"/>
          </a:p>
          <a:p>
            <a:r>
              <a:rPr lang="ko-KR" altLang="en-US" dirty="0" smtClean="0"/>
              <a:t>그 오류를 바로 잡을 수 있기 때문에 </a:t>
            </a:r>
            <a:endParaRPr lang="en-US" altLang="ko-KR" dirty="0" smtClean="0"/>
          </a:p>
          <a:p>
            <a:r>
              <a:rPr lang="ko-KR" altLang="en-US" dirty="0" smtClean="0"/>
              <a:t>그것 역시 값지다</a:t>
            </a:r>
            <a:r>
              <a:rPr lang="en-US" altLang="ko-KR" dirty="0" smtClean="0"/>
              <a:t>.  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b="1" dirty="0" smtClean="0"/>
              <a:t>'</a:t>
            </a:r>
            <a:r>
              <a:rPr lang="ko-KR" altLang="en-US" b="1" dirty="0" smtClean="0"/>
              <a:t>저는 </a:t>
            </a:r>
            <a:r>
              <a:rPr lang="en-US" altLang="ko-KR" b="1" dirty="0" smtClean="0"/>
              <a:t>~ </a:t>
            </a:r>
            <a:r>
              <a:rPr lang="ko-KR" altLang="en-US" b="1" dirty="0" smtClean="0"/>
              <a:t>라고 생각합니다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다른 분들의 생각은 어떠신가요</a:t>
            </a:r>
            <a:r>
              <a:rPr lang="en-US" altLang="ko-KR" b="1" dirty="0" smtClean="0"/>
              <a:t>?'</a:t>
            </a:r>
            <a:endParaRPr lang="ko-KR" altLang="en-US" dirty="0"/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이렇게 표현하는 것으로 충분하다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 질문을 통해 </a:t>
            </a:r>
            <a:endParaRPr lang="en-US" altLang="ko-KR" dirty="0" smtClean="0"/>
          </a:p>
          <a:p>
            <a:r>
              <a:rPr lang="ko-KR" altLang="en-US" dirty="0" smtClean="0"/>
              <a:t>자신의 생각도 명확하게 표현하고</a:t>
            </a:r>
            <a:r>
              <a:rPr lang="en-US" altLang="ko-KR" dirty="0" smtClean="0"/>
              <a:t>,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얼마나 다른 관점의 생각들이 </a:t>
            </a:r>
            <a:endParaRPr lang="en-US" altLang="ko-KR" dirty="0" smtClean="0"/>
          </a:p>
          <a:p>
            <a:r>
              <a:rPr lang="ko-KR" altLang="en-US" dirty="0" smtClean="0"/>
              <a:t>존재하는지를 알고 </a:t>
            </a:r>
            <a:endParaRPr lang="en-US" altLang="ko-KR" dirty="0" smtClean="0"/>
          </a:p>
          <a:p>
            <a:r>
              <a:rPr lang="ko-KR" altLang="en-US" dirty="0" smtClean="0"/>
              <a:t>그런 생각을 배울 수 있게 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새로운 가능성으로 </a:t>
            </a:r>
            <a:endParaRPr lang="en-US" altLang="ko-KR" dirty="0" smtClean="0"/>
          </a:p>
          <a:p>
            <a:r>
              <a:rPr lang="ko-KR" altLang="en-US" dirty="0" smtClean="0"/>
              <a:t>열어주는 질문이라고 할 수 있다</a:t>
            </a:r>
            <a:r>
              <a:rPr lang="en-US" altLang="ko-KR" dirty="0" smtClean="0"/>
              <a:t>.  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endParaRPr lang="ko-KR" altLang="en-US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현재 자신의 생각과 </a:t>
            </a:r>
            <a:endParaRPr lang="en-US" altLang="ko-KR" dirty="0" smtClean="0"/>
          </a:p>
          <a:p>
            <a:r>
              <a:rPr lang="ko-KR" altLang="en-US" dirty="0" smtClean="0"/>
              <a:t>자기 자신을 동일시하는 </a:t>
            </a:r>
            <a:endParaRPr lang="en-US" altLang="ko-KR" dirty="0" smtClean="0"/>
          </a:p>
          <a:p>
            <a:r>
              <a:rPr lang="ko-KR" altLang="en-US" dirty="0" smtClean="0"/>
              <a:t>잘못된 조건화에 빠져 있지 않은지 </a:t>
            </a:r>
            <a:endParaRPr lang="en-US" altLang="ko-KR" dirty="0" smtClean="0"/>
          </a:p>
          <a:p>
            <a:r>
              <a:rPr lang="ko-KR" altLang="en-US" dirty="0" smtClean="0"/>
              <a:t>점검해 보려면 </a:t>
            </a:r>
            <a:endParaRPr lang="en-US" altLang="ko-KR" dirty="0" smtClean="0"/>
          </a:p>
          <a:p>
            <a:r>
              <a:rPr lang="ko-KR" altLang="en-US" dirty="0" smtClean="0"/>
              <a:t>다음의 </a:t>
            </a:r>
            <a:r>
              <a:rPr lang="ko-KR" altLang="en-US" dirty="0" err="1" smtClean="0"/>
              <a:t>셀프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질문을 사용해 보라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b="1" dirty="0" smtClean="0"/>
              <a:t>Q. </a:t>
            </a:r>
            <a:r>
              <a:rPr lang="ko-KR" altLang="en-US" b="1" dirty="0" smtClean="0"/>
              <a:t>내 생각에 다른 사람이 반대하고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다른 생각을 말할 때 나는 어떤 기분을 느끼는가</a:t>
            </a:r>
            <a:r>
              <a:rPr lang="en-US" altLang="ko-KR" b="1" dirty="0" smtClean="0"/>
              <a:t>?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만약 기분이 나쁘다면 </a:t>
            </a:r>
            <a:endParaRPr lang="en-US" altLang="ko-KR" dirty="0" smtClean="0"/>
          </a:p>
          <a:p>
            <a:r>
              <a:rPr lang="ko-KR" altLang="en-US" dirty="0" smtClean="0"/>
              <a:t>나는 내 생각과 나 자신을 </a:t>
            </a:r>
            <a:endParaRPr lang="en-US" altLang="ko-KR" dirty="0" smtClean="0"/>
          </a:p>
          <a:p>
            <a:r>
              <a:rPr lang="ko-KR" altLang="en-US" dirty="0" smtClean="0"/>
              <a:t>동일한 것이라고 보고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나 자신을 상대방이 반대한 것이라고 </a:t>
            </a:r>
            <a:endParaRPr lang="en-US" altLang="ko-KR" dirty="0" smtClean="0"/>
          </a:p>
          <a:p>
            <a:r>
              <a:rPr lang="ko-KR" altLang="en-US" dirty="0" smtClean="0"/>
              <a:t>느낀 것이다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그것은 사실이 아닌 착각이며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사실은 상대방이 </a:t>
            </a:r>
            <a:endParaRPr lang="en-US" altLang="ko-KR" dirty="0" smtClean="0"/>
          </a:p>
          <a:p>
            <a:r>
              <a:rPr lang="ko-KR" altLang="en-US" dirty="0" smtClean="0"/>
              <a:t>나의 생각에 대해서 </a:t>
            </a:r>
            <a:endParaRPr lang="en-US" altLang="ko-KR" dirty="0" smtClean="0"/>
          </a:p>
          <a:p>
            <a:r>
              <a:rPr lang="ko-KR" altLang="en-US" dirty="0" smtClean="0"/>
              <a:t>반대한 것일 뿐이다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   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일반적인 생각과 </a:t>
            </a:r>
            <a:endParaRPr lang="en-US" altLang="ko-KR" dirty="0" smtClean="0"/>
          </a:p>
          <a:p>
            <a:r>
              <a:rPr lang="ko-KR" altLang="en-US" dirty="0" smtClean="0"/>
              <a:t>다른 색다른 생각을 하고 있다면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나만 그런 것이면 어떻게 하지</a:t>
            </a:r>
            <a:r>
              <a:rPr lang="en-US" altLang="ko-KR" dirty="0" smtClean="0"/>
              <a:t>?'</a:t>
            </a:r>
            <a:r>
              <a:rPr lang="ko-KR" altLang="en-US" dirty="0" smtClean="0"/>
              <a:t>라고 </a:t>
            </a:r>
            <a:endParaRPr lang="en-US" altLang="ko-KR" dirty="0" smtClean="0"/>
          </a:p>
          <a:p>
            <a:r>
              <a:rPr lang="ko-KR" altLang="en-US" dirty="0" smtClean="0"/>
              <a:t>걱정하지 말고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먼저 스스로를 축하해 주고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명확하게 그 생각을 표현하자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당신은 오히려 평범한 누런 소가 아닌 </a:t>
            </a:r>
            <a:endParaRPr lang="en-US" altLang="ko-KR" dirty="0" smtClean="0"/>
          </a:p>
          <a:p>
            <a:r>
              <a:rPr lang="ko-KR" altLang="en-US" dirty="0" smtClean="0"/>
              <a:t>탁월한 보랏빛 소일지도 모른다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링크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hlinkClick r:id="rId2"/>
                        </a:rPr>
                        <a:t>코칭이란</a:t>
                      </a:r>
                      <a:r>
                        <a:rPr lang="ko-KR" altLang="en-US" dirty="0" smtClean="0">
                          <a:hlinkClick r:id="rId2"/>
                        </a:rPr>
                        <a:t> 무엇인가</a:t>
                      </a:r>
                      <a:r>
                        <a:rPr lang="en-US" altLang="ko-KR" dirty="0" smtClean="0">
                          <a:hlinkClick r:id="rId2"/>
                        </a:rPr>
                        <a:t>?.</a:t>
                      </a:r>
                      <a:r>
                        <a:rPr lang="ko-KR" altLang="en-US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hlinkClick r:id="rId3"/>
                        </a:rPr>
                        <a:t>이안나코치의</a:t>
                      </a:r>
                      <a:r>
                        <a:rPr lang="ko-KR" altLang="en-US" dirty="0" smtClean="0">
                          <a:hlinkClick r:id="rId3"/>
                        </a:rPr>
                        <a:t> </a:t>
                      </a:r>
                      <a:r>
                        <a:rPr lang="ko-KR" altLang="en-US" dirty="0" err="1" smtClean="0">
                          <a:hlinkClick r:id="rId3"/>
                        </a:rPr>
                        <a:t>코칭</a:t>
                      </a:r>
                      <a:r>
                        <a:rPr lang="en-US" altLang="ko-KR" dirty="0" smtClean="0">
                          <a:hlinkClick r:id="rId3"/>
                        </a:rPr>
                        <a:t>...</a:t>
                      </a:r>
                      <a:r>
                        <a:rPr lang="ko-KR" altLang="en-US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4"/>
                        </a:rPr>
                        <a:t>Grancia</a:t>
                      </a:r>
                      <a:r>
                        <a:rPr lang="en-US" altLang="ko-KR" dirty="0" smtClean="0">
                          <a:hlinkClick r:id="rId4"/>
                        </a:rPr>
                        <a:t> Coaching C...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hlinkClick r:id="rId5"/>
                        </a:rPr>
                        <a:t>나</a:t>
                      </a:r>
                      <a:r>
                        <a:rPr lang="en-US" altLang="ko-KR" dirty="0" smtClean="0">
                          <a:hlinkClick r:id="rId5"/>
                        </a:rPr>
                        <a:t>, </a:t>
                      </a:r>
                      <a:r>
                        <a:rPr lang="ko-KR" altLang="en-US" dirty="0" smtClean="0">
                          <a:hlinkClick r:id="rId5"/>
                        </a:rPr>
                        <a:t>그리고 세상</a:t>
                      </a:r>
                      <a:r>
                        <a:rPr lang="ko-KR" altLang="en-US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6"/>
                        </a:rPr>
                        <a:t>http://www.englishandbeyond.co.kr/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7"/>
                        </a:rPr>
                        <a:t>WCCF </a:t>
                      </a:r>
                      <a:r>
                        <a:rPr lang="ko-KR" altLang="en-US" dirty="0" err="1" smtClean="0">
                          <a:hlinkClick r:id="rId7"/>
                        </a:rPr>
                        <a:t>월드클래스코칭</a:t>
                      </a:r>
                      <a:r>
                        <a:rPr lang="en-US" altLang="ko-KR" dirty="0" smtClean="0">
                          <a:hlinkClick r:id="rId7"/>
                        </a:rPr>
                        <a:t>...</a:t>
                      </a:r>
                      <a:r>
                        <a:rPr lang="ko-KR" altLang="en-US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hlinkClick r:id="rId8"/>
                        </a:rPr>
                        <a:t>통합코칭연구소</a:t>
                      </a:r>
                      <a:r>
                        <a:rPr lang="en-US" altLang="ko-KR" dirty="0" smtClean="0">
                          <a:hlinkClick r:id="rId8"/>
                        </a:rPr>
                        <a:t>.</a:t>
                      </a:r>
                      <a:r>
                        <a:rPr lang="ko-KR" altLang="en-US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hlinkClick r:id="rId9"/>
                        </a:rPr>
                        <a:t>최코치의 </a:t>
                      </a:r>
                      <a:r>
                        <a:rPr lang="ko-KR" altLang="en-US" dirty="0" err="1" smtClean="0">
                          <a:hlinkClick r:id="rId9"/>
                        </a:rPr>
                        <a:t>코칭</a:t>
                      </a:r>
                      <a:r>
                        <a:rPr lang="ko-KR" altLang="en-US" dirty="0" smtClean="0">
                          <a:hlinkClick r:id="rId9"/>
                        </a:rPr>
                        <a:t> </a:t>
                      </a:r>
                      <a:r>
                        <a:rPr lang="ko-KR" altLang="en-US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>
                          <a:hlinkClick r:id="rId10"/>
                        </a:rPr>
                        <a:t>Peter_Han</a:t>
                      </a:r>
                      <a:r>
                        <a:rPr lang="en-US" altLang="ko-KR" dirty="0" smtClean="0">
                          <a:hlinkClick r:id="rId10"/>
                        </a:rPr>
                        <a:t> "Biz. c...</a:t>
                      </a:r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실천능력찾기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고객은 삶의 문제를 가지고 있으며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거기에 대한 일반적인 방법들은 대체로 잘 알고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많은 정보들을 쉽게 접할 수 있기 때문에 </a:t>
            </a:r>
            <a:endParaRPr lang="en-US" altLang="ko-KR" dirty="0" smtClean="0"/>
          </a:p>
          <a:p>
            <a:r>
              <a:rPr lang="ko-KR" altLang="en-US" dirty="0" smtClean="0"/>
              <a:t>이미 찾아볼 만큼 찾아본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그런데 그것을 막상 실천하려고 하면 잘 되지 않는다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그가 찾은 방법이 </a:t>
            </a:r>
            <a:endParaRPr lang="en-US" altLang="ko-KR" dirty="0" smtClean="0"/>
          </a:p>
          <a:p>
            <a:r>
              <a:rPr lang="ko-KR" altLang="en-US" dirty="0" smtClean="0"/>
              <a:t>일반적인 방법이었다는 것이 문제다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방법은 자신의 내면에서 나온 것도 아니고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그런 방법을 이후에도 </a:t>
            </a:r>
            <a:endParaRPr lang="en-US" altLang="ko-KR" dirty="0" smtClean="0"/>
          </a:p>
          <a:p>
            <a:r>
              <a:rPr lang="ko-KR" altLang="en-US" dirty="0" smtClean="0"/>
              <a:t>스스로 찾을 능력을 키워주지도 못한다</a:t>
            </a:r>
            <a:r>
              <a:rPr lang="en-US" altLang="ko-KR" dirty="0" smtClean="0"/>
              <a:t>.  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hlinkClick r:id="rId2"/>
              </a:rPr>
              <a:t>http://www.emh.co.kr/index.pl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이명헌 경영스쿨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ko-KR" altLang="en-US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>
                <a:hlinkClick r:id="rId3" action="ppaction://hlinkfile"/>
              </a:rPr>
              <a:t>마케팅이란</a:t>
            </a:r>
            <a:r>
              <a:rPr lang="en-US" altLang="ko-KR" dirty="0" smtClean="0">
                <a:hlinkClick r:id="rId3" action="ppaction://hlinkfile"/>
              </a:rPr>
              <a:t>: </a:t>
            </a:r>
            <a:r>
              <a:rPr lang="ko-KR" altLang="en-US" dirty="0" smtClean="0">
                <a:hlinkClick r:id="rId3" action="ppaction://hlinkfile"/>
              </a:rPr>
              <a:t>마케팅 믹스와 마케팅 전략 </a:t>
            </a:r>
            <a:r>
              <a:rPr lang="ko-KR" altLang="en-US" dirty="0" err="1" smtClean="0">
                <a:hlinkClick r:id="rId3" action="ppaction://hlinkfile"/>
              </a:rPr>
              <a:t>수립론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>
                <a:hlinkClick r:id="rId4" action="ppaction://hlinkfile"/>
              </a:rPr>
              <a:t>자본예산편성</a:t>
            </a:r>
            <a:r>
              <a:rPr lang="en-US" altLang="ko-KR" dirty="0" smtClean="0">
                <a:hlinkClick r:id="rId4" action="ppaction://hlinkfile"/>
              </a:rPr>
              <a:t>:</a:t>
            </a:r>
            <a:r>
              <a:rPr lang="ko-KR" altLang="en-US" dirty="0" err="1" smtClean="0">
                <a:hlinkClick r:id="rId4" action="ppaction://hlinkfile"/>
              </a:rPr>
              <a:t>투자안</a:t>
            </a:r>
            <a:r>
              <a:rPr lang="ko-KR" altLang="en-US" dirty="0" smtClean="0">
                <a:hlinkClick r:id="rId4" action="ppaction://hlinkfile"/>
              </a:rPr>
              <a:t> 가치평가 </a:t>
            </a:r>
            <a:r>
              <a:rPr lang="en-US" altLang="ko-KR" dirty="0" smtClean="0">
                <a:hlinkClick r:id="rId4" action="ppaction://hlinkfile"/>
              </a:rPr>
              <a:t>(ROE, </a:t>
            </a:r>
            <a:r>
              <a:rPr lang="ko-KR" altLang="en-US" dirty="0" err="1" smtClean="0">
                <a:hlinkClick r:id="rId4" action="ppaction://hlinkfile"/>
              </a:rPr>
              <a:t>회수기간법</a:t>
            </a:r>
            <a:r>
              <a:rPr lang="en-US" altLang="ko-KR" dirty="0" smtClean="0">
                <a:hlinkClick r:id="rId4" action="ppaction://hlinkfile"/>
              </a:rPr>
              <a:t>, NPV, IRR, PI)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>
                <a:hlinkClick r:id="rId5" action="ppaction://hlinkfile"/>
              </a:rPr>
              <a:t>주가수익비율</a:t>
            </a:r>
            <a:r>
              <a:rPr lang="en-US" altLang="ko-KR" dirty="0" smtClean="0">
                <a:hlinkClick r:id="rId5" action="ppaction://hlinkfile"/>
              </a:rPr>
              <a:t>, PER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>
                <a:hlinkClick r:id="rId6" action="ppaction://hlinkfile"/>
              </a:rPr>
              <a:t>마이클 포터의 전략이란 무엇인가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err="1" smtClean="0">
                <a:hlinkClick r:id="rId7" action="ppaction://hlinkfile"/>
              </a:rPr>
              <a:t>리눅스의</a:t>
            </a:r>
            <a:r>
              <a:rPr lang="ko-KR" altLang="en-US" dirty="0" smtClean="0">
                <a:hlinkClick r:id="rId7" action="ppaction://hlinkfile"/>
              </a:rPr>
              <a:t> 기본 명령어들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err="1" smtClean="0">
                <a:hlinkClick r:id="rId8" action="ppaction://hlinkfile"/>
              </a:rPr>
              <a:t>리더쉽</a:t>
            </a:r>
            <a:r>
              <a:rPr lang="en-US" altLang="ko-KR" dirty="0" smtClean="0">
                <a:hlinkClick r:id="rId8" action="ppaction://hlinkfile"/>
              </a:rPr>
              <a:t>, </a:t>
            </a:r>
            <a:r>
              <a:rPr lang="ko-KR" altLang="en-US" dirty="0" smtClean="0">
                <a:hlinkClick r:id="rId8" action="ppaction://hlinkfile"/>
              </a:rPr>
              <a:t>리더십 이론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>
                <a:hlinkClick r:id="rId9" action="ppaction://hlinkfile"/>
              </a:rPr>
              <a:t>시장세분화 전략</a:t>
            </a:r>
            <a:r>
              <a:rPr lang="en-US" altLang="ko-KR" dirty="0" smtClean="0">
                <a:hlinkClick r:id="rId9" action="ppaction://hlinkfile"/>
              </a:rPr>
              <a:t>: </a:t>
            </a:r>
            <a:r>
              <a:rPr lang="ko-KR" altLang="en-US" dirty="0" smtClean="0">
                <a:hlinkClick r:id="rId9" action="ppaction://hlinkfile"/>
              </a:rPr>
              <a:t>나누어서 정복한다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빛주기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씨알트기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코치는 바로 이 지점에서 </a:t>
            </a:r>
            <a:endParaRPr lang="en-US" altLang="ko-KR" dirty="0" smtClean="0"/>
          </a:p>
          <a:p>
            <a:r>
              <a:rPr lang="ko-KR" altLang="en-US" dirty="0" smtClean="0"/>
              <a:t>빛나는 역할을 하게 된다</a:t>
            </a:r>
            <a:r>
              <a:rPr lang="en-US" altLang="ko-KR" dirty="0" smtClean="0"/>
              <a:t>. 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고객과의 대화 프로세스 속에서 </a:t>
            </a:r>
            <a:endParaRPr lang="en-US" altLang="ko-KR" dirty="0" smtClean="0"/>
          </a:p>
          <a:p>
            <a:r>
              <a:rPr lang="ko-KR" altLang="en-US" dirty="0" smtClean="0"/>
              <a:t>고객에게 맞는 자신만의 방법을 </a:t>
            </a:r>
            <a:endParaRPr lang="en-US" altLang="ko-KR" dirty="0" smtClean="0"/>
          </a:p>
          <a:p>
            <a:r>
              <a:rPr lang="ko-KR" altLang="en-US" dirty="0" smtClean="0"/>
              <a:t>스스로 찾을 수 있도록 </a:t>
            </a:r>
            <a:endParaRPr lang="en-US" altLang="ko-KR" dirty="0" smtClean="0"/>
          </a:p>
          <a:p>
            <a:r>
              <a:rPr lang="ko-KR" altLang="en-US" dirty="0" smtClean="0"/>
              <a:t>함께하는 관계를 맺어주기 때문이다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스스로 찾은 자신만의 방법은 </a:t>
            </a:r>
            <a:endParaRPr lang="en-US" altLang="ko-KR" dirty="0" smtClean="0"/>
          </a:p>
          <a:p>
            <a:r>
              <a:rPr lang="ko-KR" altLang="en-US" dirty="0" smtClean="0"/>
              <a:t>인생의 변화와 성장의 씨앗이 될 </a:t>
            </a:r>
            <a:endParaRPr lang="en-US" altLang="ko-KR" dirty="0" smtClean="0"/>
          </a:p>
          <a:p>
            <a:r>
              <a:rPr lang="ko-KR" altLang="en-US" dirty="0" smtClean="0"/>
              <a:t>충분한 자격이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존재발전에 대한 앎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고객은 일반적으로 </a:t>
            </a:r>
            <a:endParaRPr lang="en-US" altLang="ko-KR" dirty="0" smtClean="0"/>
          </a:p>
          <a:p>
            <a:r>
              <a:rPr lang="ko-KR" altLang="en-US" dirty="0" smtClean="0"/>
              <a:t>이미 변화와 성장의 욕구를 </a:t>
            </a:r>
            <a:endParaRPr lang="en-US" altLang="ko-KR" dirty="0" smtClean="0"/>
          </a:p>
          <a:p>
            <a:r>
              <a:rPr lang="ko-KR" altLang="en-US" dirty="0" smtClean="0"/>
              <a:t>가지고 있는 사람들이다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다만 구체적인 방법을 모르고 </a:t>
            </a:r>
            <a:endParaRPr lang="en-US" altLang="ko-KR" dirty="0" smtClean="0"/>
          </a:p>
          <a:p>
            <a:r>
              <a:rPr lang="ko-KR" altLang="en-US" dirty="0" smtClean="0"/>
              <a:t>자신이 가진 잠재력의 방향을 모르기 때문에 </a:t>
            </a:r>
            <a:endParaRPr lang="en-US" altLang="ko-KR" dirty="0" smtClean="0"/>
          </a:p>
          <a:p>
            <a:r>
              <a:rPr lang="ko-KR" altLang="en-US" dirty="0" smtClean="0"/>
              <a:t>그 욕구가 실현되지 못할 뿐이다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그런데 잠재력을 모르는 것은 </a:t>
            </a:r>
            <a:endParaRPr lang="en-US" altLang="ko-KR" dirty="0" smtClean="0"/>
          </a:p>
          <a:p>
            <a:r>
              <a:rPr lang="ko-KR" altLang="en-US" dirty="0" smtClean="0"/>
              <a:t>단지 정보에 대한 앎의 차원이 아니라 </a:t>
            </a:r>
            <a:endParaRPr lang="en-US" altLang="ko-KR" dirty="0" smtClean="0"/>
          </a:p>
          <a:p>
            <a:r>
              <a:rPr lang="ko-KR" altLang="en-US" dirty="0" smtClean="0"/>
              <a:t>존재에 대한 앎의 차원에 뿌리가 있는 문제다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존재가치 잠재력 시스템 구축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>
                <a:solidFill>
                  <a:srgbClr val="FFFF00"/>
                </a:solidFill>
              </a:rPr>
              <a:t>코치는 고객이 자신의 존재가치를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찾게 돕고 결국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잠재력을 통해 진정한 욕구를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실제로 이룰 수 있도록 한다</a:t>
            </a:r>
            <a:r>
              <a:rPr lang="en-US" altLang="ko-KR" dirty="0" smtClean="0">
                <a:solidFill>
                  <a:srgbClr val="FFFF00"/>
                </a:solidFill>
              </a:rPr>
              <a:t>. </a:t>
            </a:r>
          </a:p>
          <a:p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또한 지속적인 변화와 성장을 위해서는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삶 속에 녹아있는 시스템이 필요한데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코치는 고객이 이런 시스템을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스스로 세워갈 수 있도록 </a:t>
            </a:r>
            <a:endParaRPr lang="en-US" altLang="ko-KR" dirty="0" smtClean="0">
              <a:solidFill>
                <a:srgbClr val="FFFF00"/>
              </a:solidFill>
            </a:endParaRPr>
          </a:p>
          <a:p>
            <a:r>
              <a:rPr lang="ko-KR" altLang="en-US" dirty="0" smtClean="0">
                <a:solidFill>
                  <a:srgbClr val="FFFF00"/>
                </a:solidFill>
              </a:rPr>
              <a:t>동행하는 역할을 하게 된다</a:t>
            </a:r>
            <a:r>
              <a:rPr lang="en-US" altLang="ko-KR" dirty="0" smtClean="0">
                <a:solidFill>
                  <a:srgbClr val="FFFF00"/>
                </a:solidFill>
              </a:rPr>
              <a:t>. 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라이프 </a:t>
            </a:r>
            <a:r>
              <a:rPr lang="ko-KR" altLang="en-US" dirty="0" err="1" smtClean="0"/>
              <a:t>코칭과</a:t>
            </a:r>
            <a:r>
              <a:rPr lang="ko-KR" altLang="en-US" dirty="0" smtClean="0"/>
              <a:t> 비즈니스 </a:t>
            </a:r>
            <a:r>
              <a:rPr lang="ko-KR" altLang="en-US" dirty="0" err="1" smtClean="0"/>
              <a:t>코칭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분야에서 가장 일반적으로 </a:t>
            </a:r>
            <a:endParaRPr lang="en-US" altLang="ko-KR" dirty="0" smtClean="0"/>
          </a:p>
          <a:p>
            <a:r>
              <a:rPr lang="ko-KR" altLang="en-US" dirty="0" smtClean="0"/>
              <a:t>알려진 분야가 두 가지 있는데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바로 라이프 </a:t>
            </a:r>
            <a:r>
              <a:rPr lang="ko-KR" altLang="en-US" dirty="0" err="1" smtClean="0"/>
              <a:t>코칭과</a:t>
            </a:r>
            <a:r>
              <a:rPr lang="ko-KR" altLang="en-US" dirty="0" smtClean="0"/>
              <a:t> 비즈니스 </a:t>
            </a:r>
            <a:r>
              <a:rPr lang="ko-KR" altLang="en-US" dirty="0" err="1" smtClean="0"/>
              <a:t>코칭이다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위의 정의로 분류하자면 </a:t>
            </a:r>
            <a:endParaRPr lang="en-US" altLang="ko-KR" dirty="0" smtClean="0"/>
          </a:p>
          <a:p>
            <a:r>
              <a:rPr lang="ko-KR" altLang="en-US" dirty="0" smtClean="0"/>
              <a:t>개인의 잠재능력을 개발시키는 </a:t>
            </a:r>
            <a:r>
              <a:rPr lang="ko-KR" altLang="en-US" dirty="0" err="1" smtClean="0"/>
              <a:t>코칭이</a:t>
            </a:r>
            <a:r>
              <a:rPr lang="ko-KR" altLang="en-US" dirty="0" smtClean="0"/>
              <a:t> 라이프 </a:t>
            </a:r>
            <a:r>
              <a:rPr lang="ko-KR" altLang="en-US" dirty="0" err="1" smtClean="0"/>
              <a:t>코칭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조직의 잠재능력을 개발시키는 것이 </a:t>
            </a:r>
            <a:endParaRPr lang="en-US" altLang="ko-KR" dirty="0" smtClean="0"/>
          </a:p>
          <a:p>
            <a:r>
              <a:rPr lang="ko-KR" altLang="en-US" dirty="0" smtClean="0"/>
              <a:t>비즈니스 </a:t>
            </a:r>
            <a:r>
              <a:rPr lang="ko-KR" altLang="en-US" dirty="0" err="1" smtClean="0"/>
              <a:t>코칭이라고</a:t>
            </a:r>
            <a:r>
              <a:rPr lang="ko-KR" altLang="en-US" dirty="0" smtClean="0"/>
              <a:t> 할 수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하지만 실제로 비즈니스 </a:t>
            </a:r>
            <a:r>
              <a:rPr lang="ko-KR" altLang="en-US" dirty="0" err="1" smtClean="0"/>
              <a:t>코칭이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성공적으로 이루어지는 핵심요소는 </a:t>
            </a:r>
            <a:endParaRPr lang="en-US" altLang="ko-KR" dirty="0" smtClean="0"/>
          </a:p>
          <a:p>
            <a:r>
              <a:rPr lang="ko-KR" altLang="en-US" dirty="0" smtClean="0"/>
              <a:t>조직원 개개인의 라이프 </a:t>
            </a:r>
            <a:r>
              <a:rPr lang="ko-KR" altLang="en-US" dirty="0" err="1" smtClean="0"/>
              <a:t>코칭까지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이뤄지는 것에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통합적인 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삶이란 분리될 수 없으며 </a:t>
            </a:r>
            <a:endParaRPr lang="en-US" altLang="ko-KR" dirty="0" smtClean="0"/>
          </a:p>
          <a:p>
            <a:r>
              <a:rPr lang="ko-KR" altLang="en-US" dirty="0" smtClean="0"/>
              <a:t>그런 가운데 통합적인 관점으로 </a:t>
            </a:r>
            <a:endParaRPr lang="en-US" altLang="ko-KR" dirty="0" smtClean="0"/>
          </a:p>
          <a:p>
            <a:r>
              <a:rPr lang="ko-KR" altLang="en-US" dirty="0" smtClean="0"/>
              <a:t>삶을 바라보고 균형을 찾아야만 </a:t>
            </a:r>
            <a:endParaRPr lang="en-US" altLang="ko-KR" dirty="0" smtClean="0"/>
          </a:p>
          <a:p>
            <a:r>
              <a:rPr lang="ko-KR" altLang="en-US" dirty="0" smtClean="0"/>
              <a:t>자신이 속한 조직에서도 </a:t>
            </a:r>
            <a:endParaRPr lang="en-US" altLang="ko-KR" dirty="0" smtClean="0"/>
          </a:p>
          <a:p>
            <a:r>
              <a:rPr lang="ko-KR" altLang="en-US" dirty="0" smtClean="0"/>
              <a:t>성과를 낼 수 있다는 것은 </a:t>
            </a:r>
            <a:endParaRPr lang="en-US" altLang="ko-KR" dirty="0" smtClean="0"/>
          </a:p>
          <a:p>
            <a:r>
              <a:rPr lang="ko-KR" altLang="en-US" dirty="0" smtClean="0"/>
              <a:t>너무도 당연한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또한 코치는 고객과 </a:t>
            </a:r>
            <a:endParaRPr lang="en-US" altLang="ko-KR" dirty="0" smtClean="0"/>
          </a:p>
          <a:p>
            <a:r>
              <a:rPr lang="ko-KR" altLang="en-US" dirty="0" smtClean="0"/>
              <a:t>지속적인 파트너의 관계로 </a:t>
            </a:r>
            <a:endParaRPr lang="en-US" altLang="ko-KR" dirty="0" smtClean="0"/>
          </a:p>
          <a:p>
            <a:r>
              <a:rPr lang="ko-KR" altLang="en-US" dirty="0" smtClean="0"/>
              <a:t>변화의 공간을 만들어 낸다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컨설팅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자신의 현재 위치를 알고 있는 </a:t>
            </a:r>
            <a:endParaRPr lang="en-US" altLang="ko-KR" dirty="0" smtClean="0"/>
          </a:p>
          <a:p>
            <a:r>
              <a:rPr lang="ko-KR" altLang="en-US" dirty="0" smtClean="0"/>
              <a:t>개인이나 그룹이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그들이 원하는 새로운 지점으로 나가려면 </a:t>
            </a:r>
            <a:endParaRPr lang="en-US" altLang="ko-KR" dirty="0" smtClean="0"/>
          </a:p>
          <a:p>
            <a:r>
              <a:rPr lang="ko-KR" altLang="en-US" dirty="0" smtClean="0"/>
              <a:t>무엇을 해야 할까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그룹의 경우 기존에 많이 사용하던 방법이 </a:t>
            </a:r>
            <a:endParaRPr lang="en-US" altLang="ko-KR" dirty="0" smtClean="0"/>
          </a:p>
          <a:p>
            <a:r>
              <a:rPr lang="ko-KR" altLang="en-US" dirty="0" smtClean="0"/>
              <a:t>컨설팅이다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컨설턴트가 고객의 현재 모습과 되어야 할 모습을 </a:t>
            </a:r>
            <a:endParaRPr lang="en-US" altLang="ko-KR" dirty="0" smtClean="0"/>
          </a:p>
          <a:p>
            <a:r>
              <a:rPr lang="ko-KR" altLang="en-US" dirty="0" smtClean="0"/>
              <a:t>고객과 함께 정의하고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목표를 이루기 위한 방법들을 </a:t>
            </a:r>
            <a:endParaRPr lang="en-US" altLang="ko-KR" dirty="0" smtClean="0"/>
          </a:p>
          <a:p>
            <a:r>
              <a:rPr lang="ko-KR" altLang="en-US" dirty="0" smtClean="0"/>
              <a:t>전문지식을 통해 제공한다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 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목표 인도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하지만 고객 스스로 찾은 방법이 아니기 때문에 </a:t>
            </a:r>
            <a:endParaRPr lang="en-US" altLang="ko-KR" dirty="0" smtClean="0"/>
          </a:p>
          <a:p>
            <a:r>
              <a:rPr lang="ko-KR" altLang="en-US" dirty="0" smtClean="0"/>
              <a:t>컨설팅 후 지속적인 실천으로 </a:t>
            </a:r>
            <a:endParaRPr lang="en-US" altLang="ko-KR" dirty="0" smtClean="0"/>
          </a:p>
          <a:p>
            <a:r>
              <a:rPr lang="ko-KR" altLang="en-US" dirty="0" smtClean="0"/>
              <a:t>이어지는 성공률이 낮다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/>
              <a:t>코칭은</a:t>
            </a:r>
            <a:r>
              <a:rPr lang="ko-KR" altLang="en-US" dirty="0" smtClean="0"/>
              <a:t> 현재 모습과 되어야 할 모습을 </a:t>
            </a:r>
            <a:endParaRPr lang="en-US" altLang="ko-KR" dirty="0" smtClean="0"/>
          </a:p>
          <a:p>
            <a:r>
              <a:rPr lang="ko-KR" altLang="en-US" dirty="0" smtClean="0"/>
              <a:t>고객과 함께 찾는 것에서 그치지 않고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실제 목표를 이루기 위한 실천의 단계까지 </a:t>
            </a:r>
            <a:endParaRPr lang="en-US" altLang="ko-KR" dirty="0" smtClean="0"/>
          </a:p>
          <a:p>
            <a:r>
              <a:rPr lang="ko-KR" altLang="en-US" dirty="0" smtClean="0"/>
              <a:t>함께 해 준다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그것이 이 정의에서 말하는 </a:t>
            </a:r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인도하는 기술이자 행위</a:t>
            </a:r>
            <a:r>
              <a:rPr lang="en-US" altLang="ko-KR" dirty="0" smtClean="0"/>
              <a:t>'</a:t>
            </a:r>
            <a:r>
              <a:rPr lang="ko-KR" altLang="en-US" dirty="0" smtClean="0"/>
              <a:t>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 smtClean="0"/>
              <a:t>코칭은</a:t>
            </a:r>
            <a:r>
              <a:rPr lang="ko-KR" altLang="en-US" dirty="0" smtClean="0"/>
              <a:t> 고객에게 없던 것을 주는 것이 아니라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이미 있는 것이 최대한 발휘되도록 </a:t>
            </a:r>
            <a:endParaRPr lang="en-US" altLang="ko-KR" dirty="0" smtClean="0"/>
          </a:p>
          <a:p>
            <a:r>
              <a:rPr lang="ko-KR" altLang="en-US" dirty="0" smtClean="0"/>
              <a:t>촉진해 주는 역할을 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이 촉진의 과정 가운데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보다 깊은 가치가 숨겨져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정해진 목표를 향한 변화와 성장을 위해 </a:t>
            </a:r>
            <a:endParaRPr lang="en-US" altLang="ko-KR" dirty="0" smtClean="0"/>
          </a:p>
          <a:p>
            <a:r>
              <a:rPr lang="ko-KR" altLang="en-US" dirty="0" smtClean="0"/>
              <a:t>시작한 </a:t>
            </a:r>
            <a:r>
              <a:rPr lang="ko-KR" altLang="en-US" dirty="0" err="1" smtClean="0"/>
              <a:t>코칭이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고객 스스로의 존재를 </a:t>
            </a:r>
            <a:endParaRPr lang="en-US" altLang="ko-KR" dirty="0" smtClean="0"/>
          </a:p>
          <a:p>
            <a:r>
              <a:rPr lang="ko-KR" altLang="en-US" dirty="0" smtClean="0"/>
              <a:t>보게 만들어 더 깊은 차원의 변화와 성장을 </a:t>
            </a:r>
            <a:endParaRPr lang="en-US" altLang="ko-KR" dirty="0" smtClean="0"/>
          </a:p>
          <a:p>
            <a:r>
              <a:rPr lang="ko-KR" altLang="en-US" dirty="0" smtClean="0"/>
              <a:t>경험하게 하기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코칭의</a:t>
            </a:r>
            <a:r>
              <a:rPr lang="ko-KR" altLang="en-US" dirty="0" smtClean="0"/>
              <a:t>  진정한 본질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이 정의에서는 관점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태도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행동의 측면에서 </a:t>
            </a:r>
            <a:endParaRPr lang="en-US" altLang="ko-KR" dirty="0" smtClean="0"/>
          </a:p>
          <a:p>
            <a:r>
              <a:rPr lang="ko-KR" altLang="en-US" dirty="0" smtClean="0"/>
              <a:t>변화와 성장이 </a:t>
            </a:r>
            <a:endParaRPr lang="en-US" altLang="ko-KR" dirty="0" smtClean="0"/>
          </a:p>
          <a:p>
            <a:r>
              <a:rPr lang="ko-KR" altLang="en-US" dirty="0" smtClean="0"/>
              <a:t>반드시 있게 된다고 하였는데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모든 것의 뿌리인 </a:t>
            </a:r>
            <a:endParaRPr lang="en-US" altLang="ko-KR" dirty="0" smtClean="0"/>
          </a:p>
          <a:p>
            <a:r>
              <a:rPr lang="ko-KR" altLang="en-US" dirty="0" smtClean="0"/>
              <a:t>존재와 의식의 측면에서까지 </a:t>
            </a:r>
            <a:endParaRPr lang="en-US" altLang="ko-KR" dirty="0" smtClean="0"/>
          </a:p>
          <a:p>
            <a:r>
              <a:rPr lang="ko-KR" altLang="en-US" dirty="0" smtClean="0"/>
              <a:t>변화와 성장이 반드시 있게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</a:t>
            </a:r>
            <a:endParaRPr lang="en-US" altLang="ko-KR" dirty="0" smtClean="0"/>
          </a:p>
          <a:p>
            <a:r>
              <a:rPr lang="ko-KR" altLang="en-US" dirty="0" smtClean="0"/>
              <a:t>리고 이것이 </a:t>
            </a:r>
            <a:r>
              <a:rPr lang="ko-KR" altLang="en-US" dirty="0" err="1" smtClean="0"/>
              <a:t>코칭의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진정한 본질이라고 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코치는 결코 답을 주지 않는다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고객의 진정한 의도가 반영된 답은 </a:t>
            </a:r>
            <a:endParaRPr lang="en-US" altLang="ko-KR" dirty="0" smtClean="0"/>
          </a:p>
          <a:p>
            <a:r>
              <a:rPr lang="ko-KR" altLang="en-US" dirty="0" smtClean="0"/>
              <a:t>고객 자신에게서만 나올 수 있기 때문이다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코치는 고객이 원하는 것이 무엇인지 </a:t>
            </a:r>
            <a:endParaRPr lang="en-US" altLang="ko-KR" dirty="0" smtClean="0"/>
          </a:p>
          <a:p>
            <a:r>
              <a:rPr lang="ko-KR" altLang="en-US" dirty="0" smtClean="0"/>
              <a:t>귀로 경청하고</a:t>
            </a:r>
            <a:r>
              <a:rPr lang="en-US" altLang="ko-KR" dirty="0" smtClean="0"/>
              <a:t>,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2060"/>
                </a:solidFill>
              </a:rPr>
              <a:t>더 깊게는 존재로 경청함으로써 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r>
              <a:rPr lang="ko-KR" altLang="en-US" dirty="0" smtClean="0">
                <a:solidFill>
                  <a:srgbClr val="002060"/>
                </a:solidFill>
              </a:rPr>
              <a:t>고객이 진정으로 원하는 것</a:t>
            </a:r>
            <a:r>
              <a:rPr lang="en-US" altLang="ko-KR" dirty="0" smtClean="0">
                <a:solidFill>
                  <a:srgbClr val="002060"/>
                </a:solidFill>
              </a:rPr>
              <a:t>,</a:t>
            </a:r>
          </a:p>
          <a:p>
            <a:r>
              <a:rPr lang="en-US" altLang="ko-KR" dirty="0" smtClean="0">
                <a:solidFill>
                  <a:srgbClr val="002060"/>
                </a:solidFill>
              </a:rPr>
              <a:t> </a:t>
            </a:r>
            <a:r>
              <a:rPr lang="ko-KR" altLang="en-US" dirty="0" smtClean="0">
                <a:solidFill>
                  <a:srgbClr val="002060"/>
                </a:solidFill>
              </a:rPr>
              <a:t>더 큰 방향의 의도가 무엇인지를 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r>
              <a:rPr lang="ko-KR" altLang="en-US" dirty="0" smtClean="0">
                <a:solidFill>
                  <a:srgbClr val="002060"/>
                </a:solidFill>
              </a:rPr>
              <a:t>거울처럼 비춰준다</a:t>
            </a:r>
            <a:r>
              <a:rPr lang="en-US" altLang="ko-KR" dirty="0" smtClean="0">
                <a:solidFill>
                  <a:srgbClr val="002060"/>
                </a:solidFill>
              </a:rPr>
              <a:t>.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이명헌 경영스쿨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 smtClean="0">
                <a:solidFill>
                  <a:srgbClr val="002060"/>
                </a:solidFill>
                <a:hlinkClick r:id="rId2" action="ppaction://hlinkfile"/>
              </a:rPr>
              <a:t>포지셔닝</a:t>
            </a:r>
            <a:r>
              <a:rPr lang="en-US" altLang="ko-KR" dirty="0" smtClean="0">
                <a:solidFill>
                  <a:srgbClr val="002060"/>
                </a:solidFill>
                <a:hlinkClick r:id="rId2" action="ppaction://hlinkfile"/>
              </a:rPr>
              <a:t>: </a:t>
            </a:r>
            <a:r>
              <a:rPr lang="ko-KR" altLang="en-US" dirty="0" smtClean="0">
                <a:solidFill>
                  <a:srgbClr val="002060"/>
                </a:solidFill>
                <a:hlinkClick r:id="rId2" action="ppaction://hlinkfile"/>
              </a:rPr>
              <a:t>우리만의 영역을 찾는다</a:t>
            </a: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smtClean="0">
                <a:solidFill>
                  <a:srgbClr val="002060"/>
                </a:solidFill>
                <a:hlinkClick r:id="rId3" action="ppaction://hlinkfile"/>
              </a:rPr>
              <a:t>동기유발</a:t>
            </a:r>
            <a:r>
              <a:rPr lang="en-US" altLang="ko-KR" dirty="0" smtClean="0">
                <a:solidFill>
                  <a:srgbClr val="002060"/>
                </a:solidFill>
                <a:hlinkClick r:id="rId3" action="ppaction://hlinkfile"/>
              </a:rPr>
              <a:t>, </a:t>
            </a:r>
            <a:r>
              <a:rPr lang="ko-KR" altLang="en-US" dirty="0" smtClean="0">
                <a:solidFill>
                  <a:srgbClr val="002060"/>
                </a:solidFill>
                <a:hlinkClick r:id="rId3" action="ppaction://hlinkfile"/>
              </a:rPr>
              <a:t>동기부여 이론</a:t>
            </a: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err="1" smtClean="0">
                <a:solidFill>
                  <a:srgbClr val="002060"/>
                </a:solidFill>
                <a:hlinkClick r:id="rId4" action="ppaction://hlinkfile"/>
              </a:rPr>
              <a:t>구글</a:t>
            </a:r>
            <a:r>
              <a:rPr lang="ko-KR" altLang="en-US" dirty="0" smtClean="0">
                <a:solidFill>
                  <a:srgbClr val="002060"/>
                </a:solidFill>
                <a:hlinkClick r:id="rId4" action="ppaction://hlinkfile"/>
              </a:rPr>
              <a:t> 페이지랭크</a:t>
            </a:r>
            <a:r>
              <a:rPr lang="en-US" altLang="ko-KR" dirty="0" smtClean="0">
                <a:solidFill>
                  <a:srgbClr val="002060"/>
                </a:solidFill>
                <a:hlinkClick r:id="rId4" action="ppaction://hlinkfile"/>
              </a:rPr>
              <a:t>(</a:t>
            </a:r>
            <a:r>
              <a:rPr lang="en-US" altLang="ko-KR" dirty="0" err="1" smtClean="0">
                <a:solidFill>
                  <a:srgbClr val="002060"/>
                </a:solidFill>
                <a:hlinkClick r:id="rId4" action="ppaction://hlinkfile"/>
              </a:rPr>
              <a:t>PageRank</a:t>
            </a:r>
            <a:r>
              <a:rPr lang="en-US" altLang="ko-KR" dirty="0" smtClean="0">
                <a:solidFill>
                  <a:srgbClr val="002060"/>
                </a:solidFill>
                <a:hlinkClick r:id="rId4" action="ppaction://hlinkfile"/>
              </a:rPr>
              <a:t>) </a:t>
            </a:r>
            <a:r>
              <a:rPr lang="ko-KR" altLang="en-US" dirty="0" err="1" smtClean="0">
                <a:solidFill>
                  <a:srgbClr val="002060"/>
                </a:solidFill>
                <a:hlinkClick r:id="rId4" action="ppaction://hlinkfile"/>
              </a:rPr>
              <a:t>알고리듬</a:t>
            </a: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smtClean="0">
                <a:solidFill>
                  <a:srgbClr val="002060"/>
                </a:solidFill>
                <a:hlinkClick r:id="rId5" action="ppaction://hlinkfile"/>
              </a:rPr>
              <a:t>시장구조</a:t>
            </a:r>
            <a:r>
              <a:rPr lang="en-US" altLang="ko-KR" dirty="0" smtClean="0">
                <a:solidFill>
                  <a:srgbClr val="002060"/>
                </a:solidFill>
                <a:hlinkClick r:id="rId5" action="ppaction://hlinkfile"/>
              </a:rPr>
              <a:t>:</a:t>
            </a:r>
            <a:r>
              <a:rPr lang="ko-KR" altLang="en-US" dirty="0" err="1" smtClean="0">
                <a:solidFill>
                  <a:srgbClr val="002060"/>
                </a:solidFill>
                <a:hlinkClick r:id="rId5" action="ppaction://hlinkfile"/>
              </a:rPr>
              <a:t>독점적경쟁시장</a:t>
            </a: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en-US" altLang="ko-KR" dirty="0" smtClean="0">
                <a:solidFill>
                  <a:srgbClr val="002060"/>
                </a:solidFill>
                <a:hlinkClick r:id="rId6" action="ppaction://hlinkfile"/>
              </a:rPr>
              <a:t>The Essential </a:t>
            </a:r>
            <a:r>
              <a:rPr lang="en-US" altLang="ko-KR" dirty="0" err="1" smtClean="0">
                <a:solidFill>
                  <a:srgbClr val="002060"/>
                </a:solidFill>
                <a:hlinkClick r:id="rId6" action="ppaction://hlinkfile"/>
              </a:rPr>
              <a:t>Drucker</a:t>
            </a:r>
            <a:r>
              <a:rPr lang="en-US" altLang="ko-KR" dirty="0" smtClean="0">
                <a:solidFill>
                  <a:srgbClr val="002060"/>
                </a:solidFill>
                <a:hlinkClick r:id="rId6" action="ppaction://hlinkfile"/>
              </a:rPr>
              <a:t> - </a:t>
            </a:r>
            <a:r>
              <a:rPr lang="ko-KR" altLang="en-US" dirty="0" err="1" smtClean="0">
                <a:solidFill>
                  <a:srgbClr val="002060"/>
                </a:solidFill>
                <a:hlinkClick r:id="rId6" action="ppaction://hlinkfile"/>
              </a:rPr>
              <a:t>피터</a:t>
            </a:r>
            <a:r>
              <a:rPr lang="ko-KR" altLang="en-US" dirty="0" smtClean="0">
                <a:solidFill>
                  <a:srgbClr val="002060"/>
                </a:solidFill>
                <a:hlinkClick r:id="rId6" action="ppaction://hlinkfile"/>
              </a:rPr>
              <a:t> </a:t>
            </a:r>
            <a:r>
              <a:rPr lang="ko-KR" altLang="en-US" dirty="0" err="1" smtClean="0">
                <a:solidFill>
                  <a:srgbClr val="002060"/>
                </a:solidFill>
                <a:hlinkClick r:id="rId6" action="ppaction://hlinkfile"/>
              </a:rPr>
              <a:t>드러커</a:t>
            </a:r>
            <a:r>
              <a:rPr lang="ko-KR" altLang="en-US" dirty="0" smtClean="0">
                <a:solidFill>
                  <a:srgbClr val="002060"/>
                </a:solidFill>
                <a:hlinkClick r:id="rId6" action="ppaction://hlinkfile"/>
              </a:rPr>
              <a:t> 글 모음</a:t>
            </a:r>
            <a:r>
              <a:rPr lang="en-US" altLang="ko-KR" dirty="0" smtClean="0">
                <a:solidFill>
                  <a:srgbClr val="002060"/>
                </a:solidFill>
                <a:hlinkClick r:id="rId6" action="ppaction://hlinkfile"/>
              </a:rPr>
              <a:t>:</a:t>
            </a:r>
            <a:r>
              <a:rPr lang="ko-KR" altLang="en-US" dirty="0" smtClean="0">
                <a:solidFill>
                  <a:srgbClr val="002060"/>
                </a:solidFill>
                <a:hlinkClick r:id="rId6" action="ppaction://hlinkfile"/>
              </a:rPr>
              <a:t>시간 관리 방법</a:t>
            </a: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smtClean="0">
                <a:solidFill>
                  <a:srgbClr val="002060"/>
                </a:solidFill>
                <a:hlinkClick r:id="rId7" action="ppaction://hlinkfile"/>
              </a:rPr>
              <a:t>조직 문화 </a:t>
            </a:r>
            <a:r>
              <a:rPr lang="en-US" altLang="ko-KR" dirty="0" smtClean="0">
                <a:solidFill>
                  <a:srgbClr val="002060"/>
                </a:solidFill>
                <a:hlinkClick r:id="rId7" action="ppaction://hlinkfile"/>
              </a:rPr>
              <a:t>: </a:t>
            </a:r>
            <a:r>
              <a:rPr lang="ko-KR" altLang="en-US" dirty="0" smtClean="0">
                <a:solidFill>
                  <a:srgbClr val="002060"/>
                </a:solidFill>
                <a:hlinkClick r:id="rId7" action="ppaction://hlinkfile"/>
              </a:rPr>
              <a:t>조직 문화란 무엇이며 어떻게 만들 수 있는가</a:t>
            </a: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smtClean="0">
                <a:solidFill>
                  <a:srgbClr val="002060"/>
                </a:solidFill>
              </a:rPr>
              <a:t/>
            </a:r>
            <a:br>
              <a:rPr lang="ko-KR" altLang="en-US" dirty="0" smtClean="0">
                <a:solidFill>
                  <a:srgbClr val="002060"/>
                </a:solidFill>
              </a:rPr>
            </a:br>
            <a:r>
              <a:rPr lang="ko-KR" altLang="en-US" dirty="0" err="1" smtClean="0">
                <a:solidFill>
                  <a:srgbClr val="002060"/>
                </a:solidFill>
                <a:hlinkClick r:id="rId8" action="ppaction://hlinkfile"/>
              </a:rPr>
              <a:t>매킨지의</a:t>
            </a:r>
            <a:r>
              <a:rPr lang="ko-KR" altLang="en-US" dirty="0" smtClean="0">
                <a:solidFill>
                  <a:srgbClr val="002060"/>
                </a:solidFill>
                <a:hlinkClick r:id="rId8" action="ppaction://hlinkfile"/>
              </a:rPr>
              <a:t> 문제점 해결 방식</a:t>
            </a:r>
            <a:endParaRPr lang="ko-KR" alt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방향전환 기회 부여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코치라는 거울을 통해서 </a:t>
            </a:r>
            <a:endParaRPr lang="en-US" altLang="ko-KR" dirty="0" smtClean="0"/>
          </a:p>
          <a:p>
            <a:r>
              <a:rPr lang="ko-KR" altLang="en-US" dirty="0" smtClean="0"/>
              <a:t>고객은 자신이 생각한 목표의 </a:t>
            </a:r>
            <a:endParaRPr lang="en-US" altLang="ko-KR" dirty="0" smtClean="0"/>
          </a:p>
          <a:p>
            <a:r>
              <a:rPr lang="ko-KR" altLang="en-US" dirty="0" smtClean="0"/>
              <a:t>진짜 의도가 무엇인지를 바라보게 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그렇게 보게 되는 순간 </a:t>
            </a:r>
            <a:endParaRPr lang="en-US" altLang="ko-KR" dirty="0" smtClean="0"/>
          </a:p>
          <a:p>
            <a:r>
              <a:rPr lang="ko-KR" altLang="en-US" dirty="0" smtClean="0"/>
              <a:t>스스로 진정한 목표를 향해 </a:t>
            </a:r>
            <a:endParaRPr lang="en-US" altLang="ko-KR" dirty="0" smtClean="0"/>
          </a:p>
          <a:p>
            <a:r>
              <a:rPr lang="ko-KR" altLang="en-US" dirty="0" smtClean="0"/>
              <a:t>방향을 전환하게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기회를 주는 것만으로도 </a:t>
            </a:r>
            <a:endParaRPr lang="en-US" altLang="ko-KR" dirty="0" smtClean="0"/>
          </a:p>
          <a:p>
            <a:r>
              <a:rPr lang="ko-KR" altLang="en-US" dirty="0" smtClean="0"/>
              <a:t>고객은 놀랍게 변하게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다양한 </a:t>
            </a:r>
            <a:r>
              <a:rPr lang="ko-KR" altLang="en-US" dirty="0" err="1" smtClean="0"/>
              <a:t>코칭의</a:t>
            </a:r>
            <a:r>
              <a:rPr lang="ko-KR" altLang="en-US" dirty="0" smtClean="0"/>
              <a:t> 정의를 보면 </a:t>
            </a:r>
            <a:endParaRPr lang="en-US" altLang="ko-KR" dirty="0" smtClean="0"/>
          </a:p>
          <a:p>
            <a:r>
              <a:rPr lang="ko-KR" altLang="en-US" dirty="0" err="1" smtClean="0"/>
              <a:t>코칭의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여러가지</a:t>
            </a:r>
            <a:r>
              <a:rPr lang="ko-KR" altLang="en-US" dirty="0" smtClean="0"/>
              <a:t> 측면을 보게 됨과 동시에 </a:t>
            </a:r>
            <a:endParaRPr lang="en-US" altLang="ko-KR" dirty="0" smtClean="0"/>
          </a:p>
          <a:p>
            <a:r>
              <a:rPr lang="ko-KR" altLang="en-US" dirty="0" smtClean="0"/>
              <a:t>볼 수 있는 또 하나의 내용이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바로 그 정의를 만들어 낸 사람이나 단체의 모습이다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코칭을</a:t>
            </a:r>
            <a:r>
              <a:rPr lang="ko-KR" altLang="en-US" dirty="0" smtClean="0"/>
              <a:t> 통해 다양한 고객들이 </a:t>
            </a:r>
            <a:endParaRPr lang="en-US" altLang="ko-KR" dirty="0" smtClean="0"/>
          </a:p>
          <a:p>
            <a:r>
              <a:rPr lang="ko-KR" altLang="en-US" dirty="0" smtClean="0"/>
              <a:t>스스로 가지고 있는 잠재력을 </a:t>
            </a:r>
            <a:endParaRPr lang="en-US" altLang="ko-KR" dirty="0" smtClean="0"/>
          </a:p>
          <a:p>
            <a:r>
              <a:rPr lang="ko-KR" altLang="en-US" dirty="0" smtClean="0"/>
              <a:t>각자의 환경에 맞게 풀어내듯 </a:t>
            </a:r>
            <a:endParaRPr lang="en-US" altLang="ko-KR" dirty="0" smtClean="0"/>
          </a:p>
          <a:p>
            <a:r>
              <a:rPr lang="ko-KR" altLang="en-US" dirty="0" err="1" smtClean="0"/>
              <a:t>코칭에</a:t>
            </a:r>
            <a:r>
              <a:rPr lang="ko-KR" altLang="en-US" dirty="0" smtClean="0"/>
              <a:t> 대한 정의 역시 다양한 사람들과 단체들이 </a:t>
            </a:r>
            <a:endParaRPr lang="en-US" altLang="ko-KR" dirty="0" smtClean="0"/>
          </a:p>
          <a:p>
            <a:r>
              <a:rPr lang="ko-KR" altLang="en-US" dirty="0" smtClean="0"/>
              <a:t>자신들의 잠재력과 목표에 따라 </a:t>
            </a:r>
            <a:endParaRPr lang="en-US" altLang="ko-KR" dirty="0" smtClean="0"/>
          </a:p>
          <a:p>
            <a:r>
              <a:rPr lang="ko-KR" altLang="en-US" dirty="0" smtClean="0"/>
              <a:t>다양하게 정리하게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  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코칭에</a:t>
            </a:r>
            <a:r>
              <a:rPr lang="ko-KR" altLang="en-US" dirty="0" smtClean="0"/>
              <a:t> 대한 다양한 정의를 통해 </a:t>
            </a:r>
            <a:endParaRPr lang="en-US" altLang="ko-KR" dirty="0" smtClean="0"/>
          </a:p>
          <a:p>
            <a:r>
              <a:rPr lang="ko-KR" altLang="en-US" dirty="0" err="1" smtClean="0"/>
              <a:t>코칭의</a:t>
            </a:r>
            <a:r>
              <a:rPr lang="ko-KR" altLang="en-US" dirty="0" smtClean="0"/>
              <a:t> 의미를 정리해 보는 것까지를 </a:t>
            </a:r>
            <a:endParaRPr lang="en-US" altLang="ko-KR" dirty="0" smtClean="0"/>
          </a:p>
          <a:p>
            <a:r>
              <a:rPr lang="ko-KR" altLang="en-US" dirty="0" smtClean="0"/>
              <a:t>의도했다면 여기까지만 읽어도 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 이상을 원한다면 </a:t>
            </a:r>
            <a:endParaRPr lang="en-US" altLang="ko-KR" dirty="0" smtClean="0"/>
          </a:p>
          <a:p>
            <a:r>
              <a:rPr lang="ko-KR" altLang="en-US" dirty="0" smtClean="0"/>
              <a:t>다음 내용을 읽어보라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그럼 이제 스스로 질문을 던져보자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이런 여러 정의들 가운데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특별히 나의 마음에 울림을 주는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내용이나 단어는 무엇인가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바로 거기서 나의 내면을 돌아봄과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동시에 </a:t>
            </a:r>
            <a:r>
              <a:rPr lang="ko-KR" altLang="en-US" dirty="0" err="1" smtClean="0"/>
              <a:t>코칭에</a:t>
            </a:r>
            <a:r>
              <a:rPr lang="ko-KR" altLang="en-US" dirty="0" smtClean="0"/>
              <a:t> 대한 나만의 정의를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만들 수 있는 실마리가 찾아진다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추가로 새로운 내용을 </a:t>
            </a:r>
            <a:endParaRPr lang="en-US" altLang="ko-KR" dirty="0" smtClean="0"/>
          </a:p>
          <a:p>
            <a:r>
              <a:rPr lang="ko-KR" altLang="en-US" dirty="0" smtClean="0"/>
              <a:t>제시하려는 것은 아니다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더 하고 싶은 말은 이 말 한 마디 뿐이다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>
                <a:solidFill>
                  <a:srgbClr val="002060"/>
                </a:solidFill>
              </a:rPr>
              <a:t/>
            </a:r>
            <a:br>
              <a:rPr lang="en-US" altLang="ko-KR" dirty="0" smtClean="0">
                <a:solidFill>
                  <a:srgbClr val="002060"/>
                </a:solidFill>
              </a:rPr>
            </a:br>
            <a:r>
              <a:rPr lang="en-US" altLang="ko-KR" b="1" dirty="0" smtClean="0">
                <a:solidFill>
                  <a:srgbClr val="002060"/>
                </a:solidFill>
              </a:rPr>
              <a:t>'</a:t>
            </a:r>
            <a:r>
              <a:rPr lang="ko-KR" altLang="en-US" b="1" dirty="0" smtClean="0">
                <a:solidFill>
                  <a:srgbClr val="002060"/>
                </a:solidFill>
              </a:rPr>
              <a:t>이 칼럼에서 말하고자 하는 것은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r>
              <a:rPr lang="ko-KR" altLang="en-US" b="1" dirty="0" smtClean="0">
                <a:solidFill>
                  <a:srgbClr val="002060"/>
                </a:solidFill>
              </a:rPr>
              <a:t> 이 칼럼을 보는 당신이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r>
              <a:rPr lang="ko-KR" altLang="en-US" b="1" dirty="0" smtClean="0">
                <a:solidFill>
                  <a:srgbClr val="002060"/>
                </a:solidFill>
              </a:rPr>
              <a:t> 알고 싶어하는 바로 그것이다</a:t>
            </a:r>
            <a:r>
              <a:rPr lang="en-US" altLang="ko-KR" b="1" dirty="0" smtClean="0">
                <a:solidFill>
                  <a:srgbClr val="002060"/>
                </a:solidFill>
              </a:rPr>
              <a:t>.‘</a:t>
            </a:r>
            <a:r>
              <a:rPr lang="ko-KR" altLang="en-US" dirty="0" smtClean="0">
                <a:solidFill>
                  <a:srgbClr val="002060"/>
                </a:solidFill>
              </a:rPr>
              <a:t>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다음의  </a:t>
            </a:r>
            <a:r>
              <a:rPr lang="ko-KR" altLang="en-US" dirty="0" err="1" smtClean="0"/>
              <a:t>셀프코칭</a:t>
            </a:r>
            <a:r>
              <a:rPr lang="ko-KR" altLang="en-US" dirty="0" smtClean="0"/>
              <a:t> 질문에 스스로 답해 보면 </a:t>
            </a:r>
            <a:endParaRPr lang="en-US" altLang="ko-KR" dirty="0" smtClean="0"/>
          </a:p>
          <a:p>
            <a:r>
              <a:rPr lang="ko-KR" altLang="en-US" dirty="0" smtClean="0"/>
              <a:t>이 말이 궤변이 아님을 알게 될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Q. </a:t>
            </a:r>
            <a:r>
              <a:rPr lang="ko-KR" altLang="en-US" dirty="0" err="1" smtClean="0"/>
              <a:t>코칭에</a:t>
            </a:r>
            <a:r>
              <a:rPr lang="ko-KR" altLang="en-US" dirty="0" smtClean="0"/>
              <a:t> 대한 여러 정의를 보고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오늘 새롭게 깨달은 것은 무엇인가</a:t>
            </a:r>
            <a:r>
              <a:rPr lang="en-US" altLang="ko-KR" dirty="0" smtClean="0"/>
              <a:t>?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Q. </a:t>
            </a:r>
            <a:r>
              <a:rPr lang="ko-KR" altLang="en-US" dirty="0" err="1" smtClean="0"/>
              <a:t>코칭을</a:t>
            </a:r>
            <a:r>
              <a:rPr lang="ko-KR" altLang="en-US" dirty="0" smtClean="0"/>
              <a:t> 나만의 말로 다시 설명한다면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또는 </a:t>
            </a:r>
            <a:r>
              <a:rPr lang="ko-KR" altLang="en-US" dirty="0" err="1" smtClean="0"/>
              <a:t>코칭에</a:t>
            </a:r>
            <a:r>
              <a:rPr lang="ko-KR" altLang="en-US" dirty="0" smtClean="0"/>
              <a:t> 대한 비유나 명언을 만든다면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Q. </a:t>
            </a:r>
            <a:r>
              <a:rPr lang="ko-KR" altLang="en-US" dirty="0" smtClean="0"/>
              <a:t>지금의 깨달음으로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이번 주에 새롭게 시도하고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싶은 것은 무엇인가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 바퀴가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 달린 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smtClean="0">
                <a:solidFill>
                  <a:srgbClr val="FFC000"/>
                </a:solidFill>
              </a:rPr>
              <a:t>"</a:t>
            </a:r>
            <a:r>
              <a:rPr lang="ko-KR" altLang="en-US" b="1" dirty="0" err="1" smtClean="0">
                <a:solidFill>
                  <a:srgbClr val="FFC000"/>
                </a:solidFill>
              </a:rPr>
              <a:t>코칭은</a:t>
            </a:r>
            <a:r>
              <a:rPr lang="ko-KR" altLang="en-US" b="1" dirty="0" smtClean="0">
                <a:solidFill>
                  <a:srgbClr val="FFC000"/>
                </a:solidFill>
              </a:rPr>
              <a:t> 코치와 발전하려고 하는 </a:t>
            </a:r>
            <a:endParaRPr lang="en-US" altLang="ko-KR" b="1" dirty="0" smtClean="0">
              <a:solidFill>
                <a:srgbClr val="FFC000"/>
              </a:solidFill>
            </a:endParaRPr>
          </a:p>
          <a:p>
            <a:r>
              <a:rPr lang="en-US" altLang="ko-KR" b="1" dirty="0" smtClean="0">
                <a:solidFill>
                  <a:srgbClr val="FFC000"/>
                </a:solidFill>
              </a:rPr>
              <a:t> </a:t>
            </a:r>
            <a:r>
              <a:rPr lang="ko-KR" altLang="en-US" b="1" dirty="0" smtClean="0">
                <a:solidFill>
                  <a:srgbClr val="FFC000"/>
                </a:solidFill>
              </a:rPr>
              <a:t>의지가 있는 개인이 </a:t>
            </a:r>
            <a:endParaRPr lang="en-US" altLang="ko-KR" b="1" dirty="0" smtClean="0">
              <a:solidFill>
                <a:srgbClr val="FFC000"/>
              </a:solidFill>
            </a:endParaRPr>
          </a:p>
          <a:p>
            <a:r>
              <a:rPr lang="en-US" altLang="ko-KR" b="1" dirty="0" smtClean="0">
                <a:solidFill>
                  <a:srgbClr val="FFC000"/>
                </a:solidFill>
              </a:rPr>
              <a:t> </a:t>
            </a:r>
            <a:r>
              <a:rPr lang="ko-KR" altLang="en-US" b="1" dirty="0" smtClean="0">
                <a:solidFill>
                  <a:srgbClr val="FFC000"/>
                </a:solidFill>
              </a:rPr>
              <a:t>잠재능력을 최대한 개발하고</a:t>
            </a:r>
            <a:r>
              <a:rPr lang="en-US" altLang="ko-KR" b="1" dirty="0" smtClean="0">
                <a:solidFill>
                  <a:srgbClr val="FFC000"/>
                </a:solidFill>
              </a:rPr>
              <a:t>, </a:t>
            </a:r>
          </a:p>
          <a:p>
            <a:r>
              <a:rPr lang="en-US" altLang="ko-KR" b="1" dirty="0" smtClean="0">
                <a:solidFill>
                  <a:srgbClr val="FFC000"/>
                </a:solidFill>
              </a:rPr>
              <a:t> </a:t>
            </a:r>
            <a:r>
              <a:rPr lang="ko-KR" altLang="en-US" b="1" dirty="0" smtClean="0">
                <a:solidFill>
                  <a:srgbClr val="FFC000"/>
                </a:solidFill>
              </a:rPr>
              <a:t>발견 프로세스를 통해 </a:t>
            </a:r>
            <a:endParaRPr lang="en-US" altLang="ko-KR" b="1" dirty="0" smtClean="0">
              <a:solidFill>
                <a:srgbClr val="FFC000"/>
              </a:solidFill>
            </a:endParaRPr>
          </a:p>
          <a:p>
            <a:r>
              <a:rPr lang="en-US" altLang="ko-KR" b="1" dirty="0" smtClean="0">
                <a:solidFill>
                  <a:srgbClr val="FFC000"/>
                </a:solidFill>
              </a:rPr>
              <a:t> </a:t>
            </a:r>
            <a:r>
              <a:rPr lang="ko-KR" altLang="en-US" b="1" dirty="0" smtClean="0">
                <a:solidFill>
                  <a:srgbClr val="FFC000"/>
                </a:solidFill>
              </a:rPr>
              <a:t>목표설정</a:t>
            </a:r>
            <a:r>
              <a:rPr lang="en-US" altLang="ko-KR" b="1" dirty="0" smtClean="0">
                <a:solidFill>
                  <a:srgbClr val="FFC000"/>
                </a:solidFill>
              </a:rPr>
              <a:t>, </a:t>
            </a:r>
            <a:r>
              <a:rPr lang="ko-KR" altLang="en-US" b="1" dirty="0" smtClean="0">
                <a:solidFill>
                  <a:srgbClr val="FFC000"/>
                </a:solidFill>
              </a:rPr>
              <a:t>전략적인 행동</a:t>
            </a:r>
            <a:r>
              <a:rPr lang="en-US" altLang="ko-KR" b="1" dirty="0" smtClean="0">
                <a:solidFill>
                  <a:srgbClr val="FFC000"/>
                </a:solidFill>
              </a:rPr>
              <a:t>, </a:t>
            </a:r>
          </a:p>
          <a:p>
            <a:r>
              <a:rPr lang="en-US" altLang="ko-KR" b="1" dirty="0" smtClean="0">
                <a:solidFill>
                  <a:srgbClr val="FFC000"/>
                </a:solidFill>
              </a:rPr>
              <a:t> </a:t>
            </a:r>
            <a:r>
              <a:rPr lang="ko-KR" altLang="en-US" b="1" dirty="0" smtClean="0">
                <a:solidFill>
                  <a:srgbClr val="FFC000"/>
                </a:solidFill>
              </a:rPr>
              <a:t>그리고 매우 뛰어난 결과의 성취를 </a:t>
            </a:r>
            <a:endParaRPr lang="en-US" altLang="ko-KR" b="1" dirty="0" smtClean="0">
              <a:solidFill>
                <a:srgbClr val="FFC000"/>
              </a:solidFill>
            </a:endParaRPr>
          </a:p>
          <a:p>
            <a:r>
              <a:rPr lang="en-US" altLang="ko-KR" b="1" dirty="0" smtClean="0">
                <a:solidFill>
                  <a:srgbClr val="FFC000"/>
                </a:solidFill>
              </a:rPr>
              <a:t> </a:t>
            </a:r>
            <a:r>
              <a:rPr lang="ko-KR" altLang="en-US" b="1" dirty="0" smtClean="0">
                <a:solidFill>
                  <a:srgbClr val="FFC000"/>
                </a:solidFill>
              </a:rPr>
              <a:t>가능하게 해주는 </a:t>
            </a:r>
            <a:endParaRPr lang="en-US" altLang="ko-KR" b="1" dirty="0" smtClean="0">
              <a:solidFill>
                <a:srgbClr val="FFC000"/>
              </a:solidFill>
            </a:endParaRPr>
          </a:p>
          <a:p>
            <a:r>
              <a:rPr lang="en-US" altLang="ko-KR" b="1" dirty="0" smtClean="0">
                <a:solidFill>
                  <a:srgbClr val="FFC000"/>
                </a:solidFill>
              </a:rPr>
              <a:t> </a:t>
            </a:r>
            <a:r>
              <a:rPr lang="ko-KR" altLang="en-US" b="1" dirty="0" smtClean="0">
                <a:solidFill>
                  <a:srgbClr val="FFC000"/>
                </a:solidFill>
              </a:rPr>
              <a:t>강력하면서도 협력적인 관계이다</a:t>
            </a:r>
            <a:r>
              <a:rPr lang="en-US" altLang="ko-KR" b="1" dirty="0" smtClean="0">
                <a:solidFill>
                  <a:srgbClr val="FFC000"/>
                </a:solidFill>
              </a:rPr>
              <a:t>.“   </a:t>
            </a:r>
          </a:p>
          <a:p>
            <a:r>
              <a:rPr lang="en-US" altLang="ko-KR" b="1" dirty="0" smtClean="0"/>
              <a:t>   </a:t>
            </a:r>
            <a:br>
              <a:rPr lang="en-US" altLang="ko-KR" b="1" dirty="0" smtClean="0"/>
            </a:br>
            <a:r>
              <a:rPr lang="en-US" altLang="ko-KR" b="1" dirty="0" smtClean="0"/>
              <a:t>         </a:t>
            </a:r>
            <a:r>
              <a:rPr lang="en-US" altLang="ko-KR" dirty="0" smtClean="0"/>
              <a:t>- CCU(Corporate Coach University, </a:t>
            </a:r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"</a:t>
            </a:r>
            <a:r>
              <a:rPr lang="ko-KR" altLang="en-US" b="1" dirty="0" err="1" smtClean="0">
                <a:solidFill>
                  <a:srgbClr val="7030A0"/>
                </a:solidFill>
              </a:rPr>
              <a:t>코칭은</a:t>
            </a:r>
            <a:r>
              <a:rPr lang="ko-KR" altLang="en-US" b="1" dirty="0" smtClean="0">
                <a:solidFill>
                  <a:srgbClr val="7030A0"/>
                </a:solidFill>
              </a:rPr>
              <a:t> 개인과 조직의 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r>
              <a:rPr lang="en-US" altLang="ko-KR" b="1" dirty="0" smtClean="0">
                <a:solidFill>
                  <a:srgbClr val="7030A0"/>
                </a:solidFill>
              </a:rPr>
              <a:t> </a:t>
            </a:r>
            <a:r>
              <a:rPr lang="ko-KR" altLang="en-US" b="1" dirty="0" smtClean="0">
                <a:solidFill>
                  <a:srgbClr val="7030A0"/>
                </a:solidFill>
              </a:rPr>
              <a:t>잠재능력을 </a:t>
            </a:r>
            <a:r>
              <a:rPr lang="en-US" altLang="ko-KR" b="1" dirty="0" smtClean="0">
                <a:solidFill>
                  <a:srgbClr val="7030A0"/>
                </a:solidFill>
              </a:rPr>
              <a:t> </a:t>
            </a:r>
            <a:r>
              <a:rPr lang="ko-KR" altLang="en-US" b="1" dirty="0" smtClean="0">
                <a:solidFill>
                  <a:srgbClr val="7030A0"/>
                </a:solidFill>
              </a:rPr>
              <a:t>개발시켜 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r>
              <a:rPr lang="en-US" altLang="ko-KR" b="1" dirty="0" smtClean="0">
                <a:solidFill>
                  <a:srgbClr val="7030A0"/>
                </a:solidFill>
              </a:rPr>
              <a:t> </a:t>
            </a:r>
            <a:r>
              <a:rPr lang="ko-KR" altLang="en-US" b="1" dirty="0" smtClean="0">
                <a:solidFill>
                  <a:srgbClr val="7030A0"/>
                </a:solidFill>
              </a:rPr>
              <a:t>성공을 위한 자아실현과</a:t>
            </a:r>
            <a:r>
              <a:rPr lang="en-US" altLang="ko-KR" b="1" dirty="0" smtClean="0">
                <a:solidFill>
                  <a:srgbClr val="7030A0"/>
                </a:solidFill>
              </a:rPr>
              <a:t>, </a:t>
            </a:r>
          </a:p>
          <a:p>
            <a:r>
              <a:rPr lang="en-US" altLang="ko-KR" b="1" dirty="0" smtClean="0">
                <a:solidFill>
                  <a:srgbClr val="7030A0"/>
                </a:solidFill>
              </a:rPr>
              <a:t> </a:t>
            </a:r>
            <a:r>
              <a:rPr lang="ko-KR" altLang="en-US" b="1" dirty="0" smtClean="0">
                <a:solidFill>
                  <a:srgbClr val="7030A0"/>
                </a:solidFill>
              </a:rPr>
              <a:t>나아가 조직의 성과를 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r>
              <a:rPr lang="en-US" altLang="ko-KR" b="1" dirty="0" smtClean="0">
                <a:solidFill>
                  <a:srgbClr val="7030A0"/>
                </a:solidFill>
              </a:rPr>
              <a:t> </a:t>
            </a:r>
            <a:r>
              <a:rPr lang="ko-KR" altLang="en-US" b="1" dirty="0" smtClean="0">
                <a:solidFill>
                  <a:srgbClr val="7030A0"/>
                </a:solidFill>
              </a:rPr>
              <a:t>한층 더 높일 수 있도록 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r>
              <a:rPr lang="en-US" altLang="ko-KR" b="1" dirty="0" smtClean="0">
                <a:solidFill>
                  <a:srgbClr val="7030A0"/>
                </a:solidFill>
              </a:rPr>
              <a:t> </a:t>
            </a:r>
            <a:r>
              <a:rPr lang="ko-KR" altLang="en-US" b="1" dirty="0" smtClean="0">
                <a:solidFill>
                  <a:srgbClr val="7030A0"/>
                </a:solidFill>
              </a:rPr>
              <a:t>도와드리는 지속적인 </a:t>
            </a:r>
            <a:r>
              <a:rPr lang="ko-KR" altLang="en-US" b="1" dirty="0" err="1" smtClean="0">
                <a:solidFill>
                  <a:srgbClr val="7030A0"/>
                </a:solidFill>
              </a:rPr>
              <a:t>파트너십입니다</a:t>
            </a:r>
            <a:r>
              <a:rPr lang="en-US" altLang="ko-KR" b="1" dirty="0" smtClean="0">
                <a:solidFill>
                  <a:srgbClr val="7030A0"/>
                </a:solidFill>
              </a:rPr>
              <a:t>“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dirty="0" smtClean="0"/>
              <a:t>                                                                       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한국코칭센터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en-US" altLang="ko-KR" dirty="0" smtClean="0">
                <a:hlinkClick r:id="rId3"/>
              </a:rPr>
              <a:t>http://www.koreacoach.com/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>
                <a:solidFill>
                  <a:srgbClr val="002060"/>
                </a:solidFill>
              </a:rPr>
              <a:t>"</a:t>
            </a:r>
            <a:r>
              <a:rPr lang="ko-KR" altLang="en-US" b="1" dirty="0" err="1" smtClean="0">
                <a:solidFill>
                  <a:srgbClr val="002060"/>
                </a:solidFill>
              </a:rPr>
              <a:t>코칭이란</a:t>
            </a:r>
            <a:r>
              <a:rPr lang="ko-KR" altLang="en-US" b="1" dirty="0" smtClean="0">
                <a:solidFill>
                  <a:srgbClr val="002060"/>
                </a:solidFill>
              </a:rPr>
              <a:t> 고객이 삶의 문제를 해결하는데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r>
              <a:rPr lang="en-US" altLang="ko-KR" b="1" dirty="0" smtClean="0">
                <a:solidFill>
                  <a:srgbClr val="002060"/>
                </a:solidFill>
              </a:rPr>
              <a:t> </a:t>
            </a:r>
            <a:r>
              <a:rPr lang="ko-KR" altLang="en-US" b="1" dirty="0" smtClean="0">
                <a:solidFill>
                  <a:srgbClr val="002060"/>
                </a:solidFill>
              </a:rPr>
              <a:t>스스로 자신만의 방법을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r>
              <a:rPr lang="en-US" altLang="ko-KR" b="1" dirty="0" smtClean="0">
                <a:solidFill>
                  <a:srgbClr val="002060"/>
                </a:solidFill>
              </a:rPr>
              <a:t> </a:t>
            </a:r>
            <a:r>
              <a:rPr lang="ko-KR" altLang="en-US" b="1" dirty="0" smtClean="0">
                <a:solidFill>
                  <a:srgbClr val="002060"/>
                </a:solidFill>
              </a:rPr>
              <a:t>찾아갈 수 있도록 도움을 주고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r>
              <a:rPr lang="en-US" altLang="ko-KR" b="1" dirty="0" smtClean="0">
                <a:solidFill>
                  <a:srgbClr val="002060"/>
                </a:solidFill>
              </a:rPr>
              <a:t> </a:t>
            </a:r>
            <a:r>
              <a:rPr lang="ko-KR" altLang="en-US" b="1" dirty="0" smtClean="0">
                <a:solidFill>
                  <a:srgbClr val="002060"/>
                </a:solidFill>
              </a:rPr>
              <a:t>또한 실행력을 높여주는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r>
              <a:rPr lang="ko-KR" altLang="en-US" b="1" dirty="0" smtClean="0">
                <a:solidFill>
                  <a:srgbClr val="002060"/>
                </a:solidFill>
              </a:rPr>
              <a:t>코치와 고객 간의 대화프로세스입니다</a:t>
            </a:r>
            <a:r>
              <a:rPr lang="en-US" altLang="ko-KR" b="1" dirty="0" smtClean="0">
                <a:solidFill>
                  <a:srgbClr val="002060"/>
                </a:solidFill>
              </a:rPr>
              <a:t>.”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dirty="0" smtClean="0"/>
              <a:t>                                                                             </a:t>
            </a:r>
            <a:r>
              <a:rPr lang="en-US" altLang="ko-KR" dirty="0" smtClean="0"/>
              <a:t>- </a:t>
            </a:r>
            <a:r>
              <a:rPr lang="ko-KR" altLang="en-US" dirty="0" smtClean="0"/>
              <a:t>한국코치협회 </a:t>
            </a:r>
            <a:r>
              <a:rPr lang="en-US" altLang="ko-KR" dirty="0" smtClean="0"/>
              <a:t>(</a:t>
            </a:r>
            <a:r>
              <a:rPr lang="en-US" altLang="ko-KR" dirty="0" smtClean="0">
                <a:hlinkClick r:id="rId3"/>
              </a:rPr>
              <a:t>http://www.kcoach.or.kr/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/>
              <a:t>"</a:t>
            </a:r>
            <a:r>
              <a:rPr lang="ko-KR" altLang="en-US" b="1" dirty="0" err="1" smtClean="0"/>
              <a:t>코칭은</a:t>
            </a:r>
            <a:r>
              <a:rPr lang="ko-KR" altLang="en-US" b="1" dirty="0" smtClean="0"/>
              <a:t> 변화하고 성장하려는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ko-KR" altLang="en-US" b="1" dirty="0" smtClean="0"/>
              <a:t>의욕을 가진 사람이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ko-KR" altLang="en-US" b="1" dirty="0" smtClean="0"/>
              <a:t>스스로 자신의 잠재력과 존재가치를  찾아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ko-KR" altLang="en-US" b="1" dirty="0" smtClean="0"/>
              <a:t>자기전문 분야나 삶의 목표를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ko-KR" altLang="en-US" b="1" dirty="0" smtClean="0"/>
              <a:t>이루도록 돕는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ko-KR" altLang="en-US" b="1" dirty="0" smtClean="0"/>
              <a:t>리더십 계발 또는 인재계발 시스템이다</a:t>
            </a:r>
            <a:r>
              <a:rPr lang="en-US" altLang="ko-KR" b="1" dirty="0" smtClean="0"/>
              <a:t>.”</a:t>
            </a:r>
          </a:p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dirty="0" smtClean="0"/>
              <a:t>                        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아시아코치센터 </a:t>
            </a:r>
            <a:r>
              <a:rPr lang="en-US" altLang="ko-KR" dirty="0" smtClean="0"/>
              <a:t>(</a:t>
            </a:r>
            <a:r>
              <a:rPr lang="en-US" altLang="ko-KR" dirty="0" smtClean="0">
                <a:hlinkClick r:id="rId3"/>
              </a:rPr>
              <a:t>http://www.asiacoach.co.kr/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피터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드러커</a:t>
            </a:r>
            <a:r>
              <a:rPr lang="ko-KR" altLang="en-US" dirty="0" smtClean="0"/>
              <a:t> 시간관리</a:t>
            </a:r>
            <a:r>
              <a:rPr lang="en-US" altLang="ko-KR" dirty="0" smtClean="0"/>
              <a:t> </a:t>
            </a:r>
            <a:r>
              <a:rPr lang="en-US" altLang="ko-KR" sz="900" dirty="0" smtClean="0"/>
              <a:t>http://search.aol.com/aol/search?v_t=comsearch50ct7&amp;q=%ED%94%BC%ED%84%B0+%EB%93%9C%EB%9F%AC%EC%BB%A4+%EC%8B%9C%EA%B0%84%EA%B4%80%EB%A6%AC&amp;s_it=topsearchbox.search&amp;page=2&amp;oreq=953a123f526a4f17b96d1096ec8e36d4</a:t>
            </a:r>
            <a:endParaRPr lang="ko-KR" altLang="en-US" sz="900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이명헌 경영스쿨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: BUSINESS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피터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드러커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의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시간 관리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방법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시간관리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...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스티브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잡스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VS </a:t>
                      </a:r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피터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드러커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VS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황농문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::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네이버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블로그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생각 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: </a:t>
                      </a:r>
                      <a:r>
                        <a:rPr kumimoji="0" lang="ko-KR" altLang="en-US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피터드러커</a:t>
                      </a:r>
                      <a:r>
                        <a:rPr kumimoji="0" lang="ko-KR" alt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의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kumimoji="0" lang="ko-KR" altLang="en-US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시간관리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파아란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영혼 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:: 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프로페셔널의 조건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, </a:t>
                      </a:r>
                      <a:r>
                        <a:rPr kumimoji="0" lang="ko-KR" altLang="en-US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피터</a:t>
                      </a:r>
                      <a:r>
                        <a:rPr kumimoji="0" lang="ko-KR" altLang="en-US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</a:t>
                      </a:r>
                      <a:r>
                        <a:rPr kumimoji="0" lang="ko-KR" altLang="en-US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드러커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피터</a:t>
                      </a:r>
                      <a:r>
                        <a:rPr kumimoji="0" lang="ko-KR" altLang="en-US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kumimoji="0" lang="ko-KR" altLang="en-US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드러커</a:t>
                      </a:r>
                      <a:r>
                        <a:rPr kumimoji="0" lang="ko-KR" alt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의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kumimoji="0" lang="ko-KR" altLang="en-US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시간관리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방법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시간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을 통합하라 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- LIFE MAGAZINE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[PPT] </a:t>
                      </a:r>
                      <a:r>
                        <a:rPr kumimoji="0" lang="ko-KR" altLang="en-US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시간관리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.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6. 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자신의 </a:t>
                      </a:r>
                      <a:r>
                        <a:rPr kumimoji="0" lang="ko-KR" altLang="en-US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시간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을 </a:t>
                      </a:r>
                      <a:r>
                        <a:rPr kumimoji="0" lang="ko-KR" altLang="en-US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관리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하라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.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 바퀴가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 달린 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貴한 사람은</a:t>
            </a:r>
            <a:r>
              <a:rPr lang="en-US" altLang="ko-KR" dirty="0" smtClean="0"/>
              <a:t>?  </a:t>
            </a:r>
            <a:r>
              <a:rPr lang="ko-KR" altLang="en-US" dirty="0" smtClean="0"/>
              <a:t>태도 성향 행위 함께 가기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목적지는</a:t>
            </a:r>
            <a:r>
              <a:rPr lang="en-US" altLang="ko-KR" dirty="0" smtClean="0"/>
              <a:t>?  </a:t>
            </a:r>
            <a:r>
              <a:rPr lang="ko-KR" altLang="en-US" dirty="0" smtClean="0"/>
              <a:t>변화성장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성적향상</a:t>
            </a:r>
            <a:r>
              <a:rPr lang="en-US" altLang="ko-KR" dirty="0" smtClean="0"/>
              <a:t>,</a:t>
            </a:r>
            <a:r>
              <a:rPr lang="ko-KR" altLang="en-US" dirty="0" smtClean="0"/>
              <a:t>목표대학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어떻게</a:t>
            </a:r>
            <a:r>
              <a:rPr lang="en-US" altLang="ko-KR" dirty="0" smtClean="0"/>
              <a:t>?  </a:t>
            </a:r>
            <a:r>
              <a:rPr lang="ko-KR" altLang="en-US" dirty="0" smtClean="0"/>
              <a:t>존재가치</a:t>
            </a:r>
            <a:r>
              <a:rPr lang="en-US" altLang="ko-KR" dirty="0" smtClean="0"/>
              <a:t>,</a:t>
            </a:r>
            <a:r>
              <a:rPr lang="ko-KR" altLang="en-US" dirty="0" smtClean="0"/>
              <a:t>발전의지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              </a:t>
            </a:r>
            <a:r>
              <a:rPr lang="ko-KR" altLang="en-US" dirty="0" smtClean="0"/>
              <a:t>효과적인 실행력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고유한 의도검토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              잠재력</a:t>
            </a:r>
            <a:r>
              <a:rPr lang="en-US" altLang="ko-KR" dirty="0" smtClean="0"/>
              <a:t>,</a:t>
            </a:r>
            <a:r>
              <a:rPr lang="ko-KR" altLang="en-US" dirty="0" smtClean="0"/>
              <a:t>스스로 문제해결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           </a:t>
            </a:r>
            <a:endParaRPr lang="ko-KR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 바퀴가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 달린 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"</a:t>
            </a:r>
            <a:r>
              <a:rPr lang="ko-KR" altLang="en-US" b="1" dirty="0" err="1" smtClean="0"/>
              <a:t>코칭은</a:t>
            </a:r>
            <a:r>
              <a:rPr lang="ko-KR" altLang="en-US" b="1" dirty="0" smtClean="0"/>
              <a:t> 한 개인이나 그룹을 </a:t>
            </a:r>
            <a:endParaRPr lang="en-US" altLang="ko-KR" b="1" dirty="0" smtClean="0"/>
          </a:p>
          <a:p>
            <a:r>
              <a:rPr lang="ko-KR" altLang="en-US" b="1" dirty="0" smtClean="0"/>
              <a:t>현재 있는 지점에서 그들이 바라는 </a:t>
            </a:r>
            <a:endParaRPr lang="en-US" altLang="ko-KR" b="1" dirty="0" smtClean="0"/>
          </a:p>
          <a:p>
            <a:r>
              <a:rPr lang="ko-KR" altLang="en-US" b="1" dirty="0" smtClean="0"/>
              <a:t>더 유능하고 만족스러운 지점까지 </a:t>
            </a:r>
            <a:endParaRPr lang="en-US" altLang="ko-KR" b="1" dirty="0" smtClean="0"/>
          </a:p>
          <a:p>
            <a:r>
              <a:rPr lang="ko-KR" altLang="en-US" b="1" dirty="0" smtClean="0"/>
              <a:t>나아가도록 인도하는 기술이자 행위이다</a:t>
            </a:r>
            <a:r>
              <a:rPr lang="en-US" altLang="ko-KR" b="1" dirty="0" smtClean="0"/>
              <a:t> </a:t>
            </a:r>
            <a:r>
              <a:rPr lang="ko-KR" altLang="en-US" dirty="0" smtClean="0"/>
              <a:t>                                                                                                       </a:t>
            </a:r>
            <a:br>
              <a:rPr lang="ko-KR" altLang="en-US" dirty="0" smtClean="0"/>
            </a:br>
            <a:r>
              <a:rPr lang="ko-KR" altLang="en-US" dirty="0" smtClean="0"/>
              <a:t>                                                                         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게리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콜린스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en-US" altLang="ko-KR" dirty="0" smtClean="0">
                <a:hlinkClick r:id="rId2"/>
              </a:rPr>
              <a:t>http://www.garyrcollins.com/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 바퀴가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 달린 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>
                <a:hlinkClick r:id="rId2"/>
              </a:rPr>
              <a:t>YES24 - [</a:t>
            </a:r>
            <a:r>
              <a:rPr lang="ko-KR" altLang="en-US" dirty="0" smtClean="0">
                <a:hlinkClick r:id="rId2"/>
              </a:rPr>
              <a:t>국내도서</a:t>
            </a:r>
            <a:r>
              <a:rPr lang="en-US" altLang="ko-KR" dirty="0" smtClean="0">
                <a:hlinkClick r:id="rId2"/>
              </a:rPr>
              <a:t>]</a:t>
            </a:r>
            <a:r>
              <a:rPr lang="ko-KR" altLang="en-US" b="1" dirty="0" err="1" smtClean="0">
                <a:hlinkClick r:id="rId2"/>
              </a:rPr>
              <a:t>게리</a:t>
            </a:r>
            <a:r>
              <a:rPr lang="ko-KR" altLang="en-US" b="1" dirty="0" smtClean="0">
                <a:hlinkClick r:id="rId2"/>
              </a:rPr>
              <a:t> </a:t>
            </a:r>
            <a:r>
              <a:rPr lang="ko-KR" altLang="en-US" b="1" dirty="0" err="1" smtClean="0">
                <a:hlinkClick r:id="rId2"/>
              </a:rPr>
              <a:t>콜린스</a:t>
            </a:r>
            <a:r>
              <a:rPr lang="ko-KR" altLang="en-US" dirty="0" err="1" smtClean="0">
                <a:hlinkClick r:id="rId2"/>
              </a:rPr>
              <a:t>의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err="1" smtClean="0">
                <a:hlinkClick r:id="rId2"/>
              </a:rPr>
              <a:t>코칭</a:t>
            </a:r>
            <a:r>
              <a:rPr lang="ko-KR" altLang="en-US" dirty="0" smtClean="0">
                <a:hlinkClick r:id="rId2"/>
              </a:rPr>
              <a:t> 바이블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Gary R</a:t>
            </a:r>
            <a:r>
              <a:rPr lang="en-US" altLang="ko-KR" dirty="0" smtClean="0">
                <a:hlinkClick r:id="rId3"/>
              </a:rPr>
              <a:t>. </a:t>
            </a:r>
            <a:r>
              <a:rPr lang="en-US" altLang="ko-KR" b="1" dirty="0" smtClean="0">
                <a:hlinkClick r:id="rId3"/>
              </a:rPr>
              <a:t>Collins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GARY R</a:t>
            </a:r>
            <a:r>
              <a:rPr lang="en-US" altLang="ko-KR" dirty="0" smtClean="0">
                <a:hlinkClick r:id="rId4"/>
              </a:rPr>
              <a:t>. </a:t>
            </a:r>
            <a:r>
              <a:rPr lang="en-US" altLang="ko-KR" b="1" dirty="0" smtClean="0">
                <a:hlinkClick r:id="rId4"/>
              </a:rPr>
              <a:t>COLLINS</a:t>
            </a:r>
            <a:r>
              <a:rPr lang="en-US" altLang="ko-KR" dirty="0" smtClean="0">
                <a:hlinkClick r:id="rId4"/>
              </a:rPr>
              <a:t>, PH.D.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Gary R</a:t>
            </a:r>
            <a:r>
              <a:rPr lang="en-US" altLang="ko-KR" dirty="0" smtClean="0">
                <a:hlinkClick r:id="rId5"/>
              </a:rPr>
              <a:t>. </a:t>
            </a:r>
            <a:r>
              <a:rPr lang="en-US" altLang="ko-KR" b="1" dirty="0" smtClean="0">
                <a:hlinkClick r:id="rId5"/>
              </a:rPr>
              <a:t>Collins</a:t>
            </a:r>
            <a:r>
              <a:rPr lang="en-US" altLang="ko-KR" dirty="0" smtClean="0">
                <a:hlinkClick r:id="rId5"/>
              </a:rPr>
              <a:t> spoke at the </a:t>
            </a:r>
            <a:r>
              <a:rPr lang="en-US" altLang="ko-KR" dirty="0" err="1" smtClean="0">
                <a:hlinkClick r:id="rId5"/>
              </a:rPr>
              <a:t>Counselling</a:t>
            </a:r>
            <a:r>
              <a:rPr lang="en-US" altLang="ko-KR" dirty="0" smtClean="0">
                <a:hlinkClick r:id="rId5"/>
              </a:rPr>
              <a:t> Society - YouTube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 바퀴가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 달린 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" </a:t>
            </a:r>
            <a:r>
              <a:rPr lang="ko-KR" altLang="en-US" b="1" dirty="0" err="1" smtClean="0"/>
              <a:t>코칭은</a:t>
            </a:r>
            <a:r>
              <a:rPr lang="ko-KR" altLang="en-US" b="1" dirty="0" smtClean="0"/>
              <a:t> 사람들에게 무엇을 할지 </a:t>
            </a:r>
            <a:endParaRPr lang="en-US" altLang="ko-KR" b="1" dirty="0" smtClean="0"/>
          </a:p>
          <a:p>
            <a:r>
              <a:rPr lang="ko-KR" altLang="en-US" b="1" dirty="0" smtClean="0"/>
              <a:t>  일러주는 것이 아니다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  </a:t>
            </a:r>
            <a:r>
              <a:rPr lang="ko-KR" altLang="en-US" b="1" dirty="0" err="1" smtClean="0"/>
              <a:t>코칭은</a:t>
            </a:r>
            <a:r>
              <a:rPr lang="ko-KR" altLang="en-US" b="1" dirty="0" smtClean="0"/>
              <a:t> 사람들이 하고 있는 것이 </a:t>
            </a:r>
            <a:endParaRPr lang="en-US" altLang="ko-KR" b="1" dirty="0" smtClean="0"/>
          </a:p>
          <a:p>
            <a:r>
              <a:rPr lang="ko-KR" altLang="en-US" b="1" dirty="0" smtClean="0"/>
              <a:t>  그들의 본래 의도였는지 </a:t>
            </a:r>
            <a:endParaRPr lang="en-US" altLang="ko-KR" b="1" dirty="0" smtClean="0"/>
          </a:p>
          <a:p>
            <a:r>
              <a:rPr lang="ko-KR" altLang="en-US" b="1" dirty="0" smtClean="0"/>
              <a:t>  검토할 기회를 주는 것이다</a:t>
            </a:r>
            <a:r>
              <a:rPr lang="en-US" altLang="ko-KR" b="1" dirty="0" smtClean="0"/>
              <a:t>"</a:t>
            </a:r>
            <a:r>
              <a:rPr lang="ko-KR" altLang="en-US" dirty="0" smtClean="0"/>
              <a:t> 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sz="2400" dirty="0" err="1" smtClean="0"/>
              <a:t>제임스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플래허티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&lt;</a:t>
            </a:r>
            <a:r>
              <a:rPr lang="ko-KR" altLang="en-US" sz="2400" dirty="0" err="1" smtClean="0"/>
              <a:t>코칭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타인의 장점 이끌어내기</a:t>
            </a:r>
            <a:r>
              <a:rPr lang="en-US" altLang="ko-KR" sz="2400" dirty="0" smtClean="0"/>
              <a:t>&gt; 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"</a:t>
            </a:r>
            <a:r>
              <a:rPr lang="ko-KR" altLang="en-US" b="1" dirty="0" err="1" smtClean="0"/>
              <a:t>코칭은</a:t>
            </a:r>
            <a:r>
              <a:rPr lang="ko-KR" altLang="en-US" b="1" dirty="0" smtClean="0"/>
              <a:t> 성과 향상과 효과적인 행동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목표 성취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개인적 만족도 증대를 위한 </a:t>
            </a:r>
            <a:endParaRPr lang="en-US" altLang="ko-KR" b="1" dirty="0" smtClean="0"/>
          </a:p>
          <a:p>
            <a:r>
              <a:rPr lang="ko-KR" altLang="en-US" b="1" dirty="0" smtClean="0"/>
              <a:t>학습과 개발의 촉진제이다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관점 면에서든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태도나 행동 면에서든 </a:t>
            </a:r>
            <a:endParaRPr lang="en-US" altLang="ko-KR" b="1" dirty="0" smtClean="0"/>
          </a:p>
          <a:p>
            <a:r>
              <a:rPr lang="ko-KR" altLang="en-US" b="1" dirty="0" err="1" smtClean="0"/>
              <a:t>코칭에는</a:t>
            </a:r>
            <a:r>
              <a:rPr lang="ko-KR" altLang="en-US" b="1" dirty="0" smtClean="0"/>
              <a:t> 항상 성장과 변화가 따른다</a:t>
            </a:r>
            <a:r>
              <a:rPr lang="en-US" altLang="ko-KR" b="1" dirty="0" smtClean="0"/>
              <a:t>.“</a:t>
            </a:r>
            <a:r>
              <a:rPr lang="ko-KR" altLang="en-US" dirty="0" smtClean="0"/>
              <a:t> </a:t>
            </a:r>
            <a:br>
              <a:rPr lang="ko-KR" altLang="en-US" dirty="0" smtClean="0"/>
            </a:br>
            <a:r>
              <a:rPr lang="ko-KR" altLang="en-US" dirty="0" smtClean="0"/>
              <a:t>                                                                       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피터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블러커트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en-US" altLang="ko-KR" dirty="0" smtClean="0">
                <a:hlinkClick r:id="rId3"/>
              </a:rPr>
              <a:t>http://www.pbcoaching.com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모든 변화의 근본적인 뿌리 </a:t>
            </a:r>
            <a:r>
              <a:rPr lang="en-US" altLang="ko-KR" b="1" dirty="0" smtClean="0"/>
              <a:t>– </a:t>
            </a:r>
            <a:r>
              <a:rPr lang="ko-KR" altLang="en-US" b="1" dirty="0" smtClean="0"/>
              <a:t>깨끗한 자각 </a:t>
            </a:r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모든 변화는 깨끗한 자각에서 출발한다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깨끗한 자각을 한 사람은 스스로 선택과 행동에 </a:t>
            </a:r>
            <a:endParaRPr lang="en-US" altLang="ko-KR" dirty="0" smtClean="0"/>
          </a:p>
          <a:p>
            <a:r>
              <a:rPr lang="ko-KR" altLang="en-US" dirty="0" smtClean="0"/>
              <a:t>완전한 책임을 지게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깨끗한 자각이란 실제 일어나고 있는 상황에 </a:t>
            </a:r>
            <a:endParaRPr lang="en-US" altLang="ko-KR" dirty="0" smtClean="0"/>
          </a:p>
          <a:p>
            <a:r>
              <a:rPr lang="ko-KR" altLang="en-US" dirty="0" smtClean="0"/>
              <a:t>대해 왜곡 없이 있는 그대로를 받아들이는 </a:t>
            </a:r>
            <a:endParaRPr lang="en-US" altLang="ko-KR" dirty="0" smtClean="0"/>
          </a:p>
          <a:p>
            <a:r>
              <a:rPr lang="ko-KR" altLang="en-US" dirty="0" smtClean="0"/>
              <a:t>것을 의미한다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사람들이 변화를 추구하다가 쉽게 좌절하게 되는 </a:t>
            </a:r>
            <a:endParaRPr lang="en-US" altLang="ko-KR" dirty="0" smtClean="0"/>
          </a:p>
          <a:p>
            <a:r>
              <a:rPr lang="ko-KR" altLang="en-US" dirty="0" smtClean="0"/>
              <a:t>근본적인 이유는 자각하는 과정에 </a:t>
            </a:r>
            <a:endParaRPr lang="en-US" altLang="ko-KR" dirty="0" smtClean="0"/>
          </a:p>
          <a:p>
            <a:r>
              <a:rPr lang="ko-KR" altLang="en-US" dirty="0" smtClean="0"/>
              <a:t>문제가 있기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자각을 아예 하지 못한다면 겉으로 선택하고 </a:t>
            </a:r>
            <a:endParaRPr lang="en-US" altLang="ko-KR" dirty="0" smtClean="0"/>
          </a:p>
          <a:p>
            <a:r>
              <a:rPr lang="ko-KR" altLang="en-US" dirty="0" smtClean="0"/>
              <a:t>행동하는 것은 아무런 의미가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b="1" dirty="0" smtClean="0"/>
              <a:t>모든 변화의 근본적인 뿌리 </a:t>
            </a:r>
            <a:r>
              <a:rPr lang="en-US" altLang="ko-KR" sz="2800" b="1" dirty="0" smtClean="0"/>
              <a:t>– </a:t>
            </a:r>
            <a:r>
              <a:rPr lang="ko-KR" altLang="en-US" sz="2800" b="1" dirty="0" smtClean="0"/>
              <a:t>깨끗한 자각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꼭두각시 인형이 내부의 힘으로 움직이지 못하고 </a:t>
            </a:r>
            <a:endParaRPr lang="en-US" altLang="ko-KR" dirty="0" smtClean="0"/>
          </a:p>
          <a:p>
            <a:r>
              <a:rPr lang="ko-KR" altLang="en-US" dirty="0" smtClean="0"/>
              <a:t>외부의 줄에 의해서만 움직이는 것처럼 </a:t>
            </a:r>
            <a:endParaRPr lang="en-US" altLang="ko-KR" dirty="0" smtClean="0"/>
          </a:p>
          <a:p>
            <a:r>
              <a:rPr lang="ko-KR" altLang="en-US" dirty="0" smtClean="0"/>
              <a:t>자신의 자각이 없는 가운데 선택하고 행동하는 모든 것은 외부의 힘이 사라지는 순간 그대로 멈춰지고 만다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자각하지만 그 과정이 깨끗하지 않고 특정한 판단이 </a:t>
            </a:r>
            <a:endParaRPr lang="en-US" altLang="ko-KR" dirty="0" smtClean="0"/>
          </a:p>
          <a:p>
            <a:r>
              <a:rPr lang="ko-KR" altLang="en-US" dirty="0" smtClean="0"/>
              <a:t>포함되어 있거나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왜곡된 정보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제한된 정보를 받아들이면 내부의 힘이 </a:t>
            </a:r>
            <a:endParaRPr lang="en-US" altLang="ko-KR" dirty="0" smtClean="0"/>
          </a:p>
          <a:p>
            <a:r>
              <a:rPr lang="ko-KR" altLang="en-US" dirty="0" smtClean="0"/>
              <a:t>잠시 발휘되다가도 왜곡과 제한을 가져오는 </a:t>
            </a:r>
            <a:endParaRPr lang="en-US" altLang="ko-KR" dirty="0" smtClean="0"/>
          </a:p>
          <a:p>
            <a:r>
              <a:rPr lang="ko-KR" altLang="en-US" dirty="0" smtClean="0"/>
              <a:t>외부의 장애물 때문에 지속하지 못하고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 왜곡과 제한의 영역에 책임을 전가하는 </a:t>
            </a:r>
            <a:endParaRPr lang="en-US" altLang="ko-KR" dirty="0" smtClean="0"/>
          </a:p>
          <a:p>
            <a:r>
              <a:rPr lang="ko-KR" altLang="en-US" dirty="0" smtClean="0"/>
              <a:t>결과를 낳게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결국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스스로 움직이려 하지만 그물에 갇혀서 </a:t>
            </a:r>
            <a:endParaRPr lang="en-US" altLang="ko-KR" dirty="0" smtClean="0"/>
          </a:p>
          <a:p>
            <a:r>
              <a:rPr lang="ko-KR" altLang="en-US" dirty="0" smtClean="0"/>
              <a:t>점점 옴짝달싹하지 못하는 올가미에 걸린 </a:t>
            </a:r>
            <a:endParaRPr lang="en-US" altLang="ko-KR" dirty="0" smtClean="0"/>
          </a:p>
          <a:p>
            <a:r>
              <a:rPr lang="ko-KR" altLang="en-US" dirty="0" smtClean="0"/>
              <a:t>동물과 같은 삶을 살게 된다</a:t>
            </a:r>
            <a:r>
              <a:rPr lang="en-US" altLang="ko-KR" dirty="0" smtClean="0"/>
              <a:t>.  </a:t>
            </a:r>
            <a:endParaRPr lang="ko-KR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변화 성장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“사람은 자각하는 만큼 책임지고</a:t>
            </a:r>
            <a:r>
              <a:rPr lang="en-US" altLang="ko-KR" b="1" dirty="0" smtClean="0"/>
              <a:t>, </a:t>
            </a:r>
          </a:p>
          <a:p>
            <a:r>
              <a:rPr lang="en-US" altLang="ko-KR" b="1" dirty="0" smtClean="0"/>
              <a:t>   </a:t>
            </a:r>
            <a:r>
              <a:rPr lang="ko-KR" altLang="en-US" b="1" dirty="0" smtClean="0"/>
              <a:t>책임지는 만큼 변화하고</a:t>
            </a:r>
            <a:r>
              <a:rPr lang="en-US" altLang="ko-KR" b="1" dirty="0" smtClean="0"/>
              <a:t>, </a:t>
            </a:r>
          </a:p>
          <a:p>
            <a:r>
              <a:rPr lang="en-US" altLang="ko-KR" b="1" dirty="0" smtClean="0"/>
              <a:t>   </a:t>
            </a:r>
            <a:r>
              <a:rPr lang="ko-KR" altLang="en-US" b="1" dirty="0" smtClean="0"/>
              <a:t>변화하는 만큼 성장한다</a:t>
            </a:r>
            <a:r>
              <a:rPr lang="en-US" altLang="ko-KR" b="1" dirty="0" smtClean="0"/>
              <a:t>.”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자각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책임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변화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성장 </a:t>
            </a:r>
            <a:endParaRPr lang="en-US" altLang="ko-KR" dirty="0" smtClean="0"/>
          </a:p>
          <a:p>
            <a:r>
              <a:rPr lang="en-US" altLang="ko-KR" dirty="0" smtClean="0"/>
              <a:t>-&gt; </a:t>
            </a:r>
            <a:r>
              <a:rPr lang="ko-KR" altLang="en-US" dirty="0" smtClean="0"/>
              <a:t>새로운 자각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새로운 책임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새로운 변화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새로운 성장</a:t>
            </a:r>
            <a:r>
              <a:rPr lang="en-US" altLang="ko-KR" dirty="0" smtClean="0"/>
              <a:t>..</a:t>
            </a:r>
          </a:p>
          <a:p>
            <a:r>
              <a:rPr lang="en-US" altLang="ko-KR" dirty="0" smtClean="0"/>
              <a:t> </a:t>
            </a:r>
            <a:endParaRPr lang="ko-KR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변화와 성장 경험하기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자연의 풍요로움과 자연스러운 변화와 성장과 같이 자신의 삶도 풍요를 누리고 변화와 성장을 </a:t>
            </a:r>
            <a:endParaRPr lang="en-US" altLang="ko-KR" dirty="0" smtClean="0"/>
          </a:p>
          <a:p>
            <a:r>
              <a:rPr lang="ko-KR" altLang="en-US" dirty="0" smtClean="0"/>
              <a:t>날마다 경험하는 것이 모든 사람의 근본적인 소망이다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그렇다면 자연의 동식물들은 </a:t>
            </a:r>
            <a:endParaRPr lang="en-US" altLang="ko-KR" dirty="0" smtClean="0"/>
          </a:p>
          <a:p>
            <a:r>
              <a:rPr lang="ko-KR" altLang="en-US" dirty="0" smtClean="0"/>
              <a:t>어떻게 그런 풍요와 성장을 누리고 있는지를 </a:t>
            </a:r>
            <a:endParaRPr lang="en-US" altLang="ko-KR" dirty="0" smtClean="0"/>
          </a:p>
          <a:p>
            <a:r>
              <a:rPr lang="ko-KR" altLang="en-US" dirty="0" smtClean="0"/>
              <a:t>살펴보고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그것을 배우면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한 마디로 자연의 자연스러운 원리를 </a:t>
            </a:r>
            <a:endParaRPr lang="en-US" altLang="ko-KR" dirty="0" smtClean="0"/>
          </a:p>
          <a:p>
            <a:r>
              <a:rPr lang="ko-KR" altLang="en-US" dirty="0" smtClean="0"/>
              <a:t>따라 산다면 몸이 </a:t>
            </a:r>
            <a:endParaRPr lang="en-US" altLang="ko-KR" dirty="0" smtClean="0"/>
          </a:p>
          <a:p>
            <a:r>
              <a:rPr lang="ko-KR" altLang="en-US" dirty="0" smtClean="0"/>
              <a:t>자연스럽게 변화하고 성장하는 것처럼 </a:t>
            </a:r>
            <a:endParaRPr lang="en-US" altLang="ko-KR" dirty="0" smtClean="0"/>
          </a:p>
          <a:p>
            <a:r>
              <a:rPr lang="ko-KR" altLang="en-US" dirty="0" smtClean="0"/>
              <a:t>마음의 차원에서도 </a:t>
            </a:r>
            <a:endParaRPr lang="en-US" altLang="ko-KR" dirty="0" smtClean="0"/>
          </a:p>
          <a:p>
            <a:r>
              <a:rPr lang="ko-KR" altLang="en-US" dirty="0" smtClean="0"/>
              <a:t>자연스러운 변화와 성장이 일어나게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우주 자연 그대로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자연은 주변의 환경에서 일어나는 모든 일을 </a:t>
            </a:r>
            <a:endParaRPr lang="en-US" altLang="ko-KR" dirty="0" smtClean="0"/>
          </a:p>
          <a:p>
            <a:r>
              <a:rPr lang="ko-KR" altLang="en-US" dirty="0" smtClean="0"/>
              <a:t>어떤 왜곡된 판단 없이 그대로 자각한다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자각을 바탕으로 성장하고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살아가고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소멸하는 자연스러운 순환을 반복한다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그래서 인공적인 환경에 영향을 받지 않은 자연은 </a:t>
            </a:r>
            <a:endParaRPr lang="en-US" altLang="ko-KR" dirty="0" smtClean="0"/>
          </a:p>
          <a:p>
            <a:r>
              <a:rPr lang="ko-KR" altLang="en-US" dirty="0" smtClean="0"/>
              <a:t>있는 그대로 최고의 풍요와 역동성을 보여준다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사람도 왜곡된 판단 없이 모든 상황을 </a:t>
            </a:r>
            <a:endParaRPr lang="en-US" altLang="ko-KR" dirty="0" smtClean="0"/>
          </a:p>
          <a:p>
            <a:r>
              <a:rPr lang="ko-KR" altLang="en-US" dirty="0" smtClean="0"/>
              <a:t>깨끗하게 자각할 수 있다면 </a:t>
            </a:r>
            <a:endParaRPr lang="en-US" altLang="ko-KR" dirty="0" smtClean="0"/>
          </a:p>
          <a:p>
            <a:r>
              <a:rPr lang="ko-KR" altLang="en-US" dirty="0" smtClean="0"/>
              <a:t>우주의 같은 원리에 의해 풍요로운 삶을 살 수 있을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그렇다면 깨끗한 자각을 위해 </a:t>
            </a:r>
            <a:endParaRPr lang="en-US" altLang="ko-KR" dirty="0" smtClean="0"/>
          </a:p>
          <a:p>
            <a:r>
              <a:rPr lang="ko-KR" altLang="en-US" dirty="0" smtClean="0"/>
              <a:t>우리는 무엇을 해야 할까</a:t>
            </a:r>
            <a:r>
              <a:rPr lang="en-US" altLang="ko-KR" dirty="0" smtClean="0"/>
              <a:t>? </a:t>
            </a:r>
            <a:r>
              <a:rPr lang="ko-KR" altLang="en-US" dirty="0" smtClean="0"/>
              <a:t>그 답은 </a:t>
            </a:r>
            <a:r>
              <a:rPr lang="ko-KR" altLang="en-US" dirty="0" err="1" smtClean="0"/>
              <a:t>코칭에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http://danielview.com/</a:t>
            </a:r>
            <a:br>
              <a:rPr lang="en-US" altLang="ko-KR" dirty="0" smtClean="0"/>
            </a:br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 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진정한 변화는 어디에서 시작되는 것일까</a:t>
            </a:r>
            <a:r>
              <a:rPr lang="en-US" altLang="ko-KR" dirty="0" smtClean="0"/>
              <a:t>?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 누구나 변화하기를 간절히 원하지만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그 간절함 만큼 변화가 일어나지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않는 이유는 무엇일까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 그 본질에는 자각과 책임이라는 </a:t>
            </a:r>
            <a:endParaRPr lang="en-US" altLang="ko-KR" dirty="0" smtClean="0"/>
          </a:p>
          <a:p>
            <a:r>
              <a:rPr lang="ko-KR" altLang="en-US" dirty="0" smtClean="0"/>
              <a:t> 중요한 키워드가 들어있다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그리고 그리고 그 안에 </a:t>
            </a:r>
            <a:r>
              <a:rPr lang="ko-KR" altLang="en-US" dirty="0" err="1" smtClean="0"/>
              <a:t>코칭의</a:t>
            </a:r>
            <a:r>
              <a:rPr lang="ko-KR" altLang="en-US" dirty="0" smtClean="0"/>
              <a:t> 본질이 담겨있다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완전한 책임을 주는 도구 </a:t>
            </a:r>
            <a:r>
              <a:rPr lang="en-US" altLang="ko-KR" b="1" dirty="0" smtClean="0"/>
              <a:t>– </a:t>
            </a:r>
            <a:r>
              <a:rPr lang="ko-KR" altLang="en-US" b="1" dirty="0" err="1" smtClean="0"/>
              <a:t>코칭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b="1" dirty="0" smtClean="0"/>
              <a:t>깨끗한 자각을 통한 완전한 책임을 주는 도구 </a:t>
            </a:r>
            <a:r>
              <a:rPr lang="en-US" altLang="ko-KR" b="1" dirty="0" smtClean="0"/>
              <a:t>– </a:t>
            </a:r>
            <a:r>
              <a:rPr lang="ko-KR" altLang="en-US" b="1" dirty="0" err="1" smtClean="0"/>
              <a:t>코칭</a:t>
            </a:r>
            <a:r>
              <a:rPr lang="ko-KR" altLang="en-US" b="1" dirty="0" smtClean="0"/>
              <a:t> </a:t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깨끗한 자각이 사람의 변화와 성장을 가져오는 </a:t>
            </a:r>
            <a:endParaRPr lang="en-US" altLang="ko-KR" dirty="0" smtClean="0"/>
          </a:p>
          <a:p>
            <a:r>
              <a:rPr lang="ko-KR" altLang="en-US" dirty="0" smtClean="0"/>
              <a:t>출발점이라면 매 순간 깨끗한 자각이 </a:t>
            </a:r>
            <a:endParaRPr lang="en-US" altLang="ko-KR" dirty="0" smtClean="0"/>
          </a:p>
          <a:p>
            <a:r>
              <a:rPr lang="ko-KR" altLang="en-US" dirty="0" smtClean="0"/>
              <a:t>일어나는 삶을 사는 것이 실제로 중요하다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/>
              <a:t>그동안</a:t>
            </a:r>
            <a:r>
              <a:rPr lang="ko-KR" altLang="en-US" dirty="0" smtClean="0"/>
              <a:t> 사람들은 변화와 성장을 위해 </a:t>
            </a:r>
            <a:endParaRPr lang="en-US" altLang="ko-KR" dirty="0" smtClean="0"/>
          </a:p>
          <a:p>
            <a:r>
              <a:rPr lang="ko-KR" altLang="en-US" dirty="0" smtClean="0"/>
              <a:t>다양한 자기계발 방법들을 연구하고 </a:t>
            </a:r>
            <a:endParaRPr lang="en-US" altLang="ko-KR" dirty="0" smtClean="0"/>
          </a:p>
          <a:p>
            <a:r>
              <a:rPr lang="ko-KR" altLang="en-US" dirty="0" smtClean="0"/>
              <a:t>적용했지만</a:t>
            </a:r>
            <a:r>
              <a:rPr lang="en-US" altLang="ko-KR" dirty="0" smtClean="0"/>
              <a:t>, </a:t>
            </a:r>
            <a:r>
              <a:rPr lang="ko-KR" altLang="en-US" dirty="0" smtClean="0"/>
              <a:t>더 본질적인 차원의 </a:t>
            </a:r>
            <a:endParaRPr lang="en-US" altLang="ko-KR" dirty="0" smtClean="0"/>
          </a:p>
          <a:p>
            <a:r>
              <a:rPr lang="ko-KR" altLang="en-US" dirty="0" smtClean="0"/>
              <a:t>깨끗한 자각을 일으키는 것에는 한계가 있었다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자각 한계극복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자각이라는 말의 문자 그대로 스스로 </a:t>
            </a:r>
            <a:endParaRPr lang="en-US" altLang="ko-KR" dirty="0" smtClean="0"/>
          </a:p>
          <a:p>
            <a:r>
              <a:rPr lang="ko-KR" altLang="en-US" dirty="0" smtClean="0"/>
              <a:t>깨닫는 것이 되어야 하는데 </a:t>
            </a:r>
            <a:endParaRPr lang="en-US" altLang="ko-KR" dirty="0" smtClean="0"/>
          </a:p>
          <a:p>
            <a:r>
              <a:rPr lang="ko-KR" altLang="en-US" dirty="0" smtClean="0"/>
              <a:t>다른 누군가가 깨달은 내용을 외부에서 </a:t>
            </a:r>
            <a:endParaRPr lang="en-US" altLang="ko-KR" dirty="0" smtClean="0"/>
          </a:p>
          <a:p>
            <a:r>
              <a:rPr lang="ko-KR" altLang="en-US" dirty="0" err="1" smtClean="0"/>
              <a:t>입력받아</a:t>
            </a:r>
            <a:r>
              <a:rPr lang="ko-KR" altLang="en-US" dirty="0" smtClean="0"/>
              <a:t> 자각이 일어나도록 하려고 했기 때문이다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그러나 자각은 스스로 진정한 깨달음으로 </a:t>
            </a:r>
            <a:endParaRPr lang="en-US" altLang="ko-KR" dirty="0" smtClean="0"/>
          </a:p>
          <a:p>
            <a:r>
              <a:rPr lang="ko-KR" altLang="en-US" dirty="0" smtClean="0"/>
              <a:t>내면에서 일어나지 않으면 </a:t>
            </a:r>
            <a:endParaRPr lang="en-US" altLang="ko-KR" dirty="0" smtClean="0"/>
          </a:p>
          <a:p>
            <a:r>
              <a:rPr lang="ko-KR" altLang="en-US" dirty="0" smtClean="0"/>
              <a:t>일시적인 인식의 수준에서 벗어나지 못한다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이런 한계를 느끼고 있는 가운데 </a:t>
            </a:r>
            <a:endParaRPr lang="en-US" altLang="ko-KR" dirty="0" smtClean="0"/>
          </a:p>
          <a:p>
            <a:r>
              <a:rPr lang="ko-KR" altLang="en-US" dirty="0" smtClean="0"/>
              <a:t>깨끗한 자각을 위한 패러다임이자 </a:t>
            </a:r>
            <a:endParaRPr lang="en-US" altLang="ko-KR" dirty="0" smtClean="0"/>
          </a:p>
          <a:p>
            <a:r>
              <a:rPr lang="ko-KR" altLang="en-US" dirty="0" smtClean="0"/>
              <a:t>도구로 새롭게 등장한 것이 바로 </a:t>
            </a:r>
            <a:r>
              <a:rPr lang="ko-KR" altLang="en-US" dirty="0" err="1" smtClean="0"/>
              <a:t>코칭이다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가지 핵심 기본 전제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err="1" smtClean="0"/>
              <a:t>코칭은</a:t>
            </a:r>
            <a:r>
              <a:rPr lang="ko-KR" altLang="en-US" dirty="0" smtClean="0"/>
              <a:t> 사람에 대한 </a:t>
            </a:r>
            <a:endParaRPr lang="en-US" altLang="ko-KR" dirty="0" smtClean="0"/>
          </a:p>
          <a:p>
            <a:r>
              <a:rPr lang="en-US" altLang="ko-KR" dirty="0" smtClean="0"/>
              <a:t>3</a:t>
            </a:r>
            <a:r>
              <a:rPr lang="ko-KR" altLang="en-US" dirty="0" smtClean="0"/>
              <a:t>가지 핵심 기본 전제를 하고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/>
              <a:t>코칭에서만</a:t>
            </a:r>
            <a:r>
              <a:rPr lang="ko-KR" altLang="en-US" dirty="0" smtClean="0"/>
              <a:t> 주장하는 특별한 내용은 아니지만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근본적인 철학에 해당하는 전제이기 때문에 </a:t>
            </a:r>
            <a:endParaRPr lang="en-US" altLang="ko-KR" dirty="0" smtClean="0"/>
          </a:p>
          <a:p>
            <a:r>
              <a:rPr lang="ko-KR" altLang="en-US" dirty="0" smtClean="0"/>
              <a:t>내용 이상의 큰 의미가 있다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ko-KR" altLang="en-US" b="1" dirty="0" smtClean="0"/>
              <a:t>전제 </a:t>
            </a:r>
            <a:r>
              <a:rPr lang="en-US" altLang="ko-KR" b="1" dirty="0" smtClean="0"/>
              <a:t>1 - </a:t>
            </a:r>
            <a:r>
              <a:rPr lang="ko-KR" altLang="en-US" b="1" dirty="0" smtClean="0"/>
              <a:t>모든 사람에게는 무한한 능력이 있다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ko-KR" altLang="en-US" b="1" dirty="0" smtClean="0"/>
              <a:t>전제 </a:t>
            </a:r>
            <a:r>
              <a:rPr lang="en-US" altLang="ko-KR" b="1" dirty="0" smtClean="0"/>
              <a:t>2 - </a:t>
            </a:r>
            <a:r>
              <a:rPr lang="ko-KR" altLang="en-US" b="1" dirty="0" smtClean="0"/>
              <a:t>모든 문제의 답은 </a:t>
            </a:r>
            <a:endParaRPr lang="en-US" altLang="ko-KR" b="1" dirty="0" smtClean="0"/>
          </a:p>
          <a:p>
            <a:r>
              <a:rPr lang="en-US" altLang="ko-KR" b="1" dirty="0" smtClean="0"/>
              <a:t>             </a:t>
            </a:r>
            <a:r>
              <a:rPr lang="ko-KR" altLang="en-US" b="1" dirty="0" smtClean="0"/>
              <a:t>그 사람 내부에 존재한다</a:t>
            </a:r>
            <a:r>
              <a:rPr lang="en-US" altLang="ko-KR" b="1" dirty="0" smtClean="0"/>
              <a:t>. </a:t>
            </a:r>
            <a:br>
              <a:rPr lang="en-US" altLang="ko-KR" b="1" dirty="0" smtClean="0"/>
            </a:br>
            <a:r>
              <a:rPr lang="ko-KR" altLang="en-US" b="1" dirty="0" smtClean="0"/>
              <a:t>전제 </a:t>
            </a:r>
            <a:r>
              <a:rPr lang="en-US" altLang="ko-KR" b="1" dirty="0" smtClean="0"/>
              <a:t>3 - </a:t>
            </a:r>
            <a:r>
              <a:rPr lang="ko-KR" altLang="en-US" b="1" dirty="0" smtClean="0"/>
              <a:t>탁월한 삶을 위해 파트너가 필요하다</a:t>
            </a:r>
            <a:r>
              <a:rPr lang="en-US" altLang="ko-KR" b="1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깨끗한 자각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모든 사람이 이미 가지고 있는 </a:t>
            </a:r>
            <a:endParaRPr lang="en-US" altLang="ko-KR" dirty="0" smtClean="0"/>
          </a:p>
          <a:p>
            <a:r>
              <a:rPr lang="ko-KR" altLang="en-US" dirty="0" smtClean="0"/>
              <a:t>무한한 능력과 문제의 답을 </a:t>
            </a:r>
            <a:endParaRPr lang="en-US" altLang="ko-KR" dirty="0" smtClean="0"/>
          </a:p>
          <a:p>
            <a:r>
              <a:rPr lang="ko-KR" altLang="en-US" dirty="0" smtClean="0"/>
              <a:t>끌어낼 수 있는 것이 </a:t>
            </a:r>
            <a:endParaRPr lang="en-US" altLang="ko-KR" dirty="0" smtClean="0"/>
          </a:p>
          <a:p>
            <a:r>
              <a:rPr lang="ko-KR" altLang="en-US" dirty="0" smtClean="0"/>
              <a:t>바로 깨끗한 자각이다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깨끗한 자각을 통해 </a:t>
            </a:r>
            <a:endParaRPr lang="en-US" altLang="ko-KR" dirty="0" smtClean="0"/>
          </a:p>
          <a:p>
            <a:r>
              <a:rPr lang="ko-KR" altLang="en-US" dirty="0" smtClean="0"/>
              <a:t>내면의 능력을 발휘하고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문제의 답을 내면에서 발견하게 된다면 </a:t>
            </a:r>
            <a:endParaRPr lang="en-US" altLang="ko-KR" dirty="0" smtClean="0"/>
          </a:p>
          <a:p>
            <a:r>
              <a:rPr lang="ko-KR" altLang="en-US" dirty="0" smtClean="0"/>
              <a:t>누구나 탁월한 삶을 살 수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전제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과 전제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의 내용이 여기에 해당한다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돕는 파트너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그런데 전제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은 왜 필요한 것일까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그 이유는 바로 많은 사람이 </a:t>
            </a:r>
            <a:endParaRPr lang="en-US" altLang="ko-KR" dirty="0" smtClean="0"/>
          </a:p>
          <a:p>
            <a:r>
              <a:rPr lang="ko-KR" altLang="en-US" dirty="0" smtClean="0"/>
              <a:t>깨끗한 자각을 하지 못하기 때문에 </a:t>
            </a:r>
            <a:endParaRPr lang="en-US" altLang="ko-KR" dirty="0" smtClean="0"/>
          </a:p>
          <a:p>
            <a:r>
              <a:rPr lang="ko-KR" altLang="en-US" dirty="0" smtClean="0"/>
              <a:t>탁월한 삶을 살지 못하는 것에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스스로 깨끗한 자각을 하지 못한다면 </a:t>
            </a:r>
            <a:endParaRPr lang="en-US" altLang="ko-KR" dirty="0" smtClean="0"/>
          </a:p>
          <a:p>
            <a:r>
              <a:rPr lang="ko-KR" altLang="en-US" dirty="0" smtClean="0"/>
              <a:t>누군가가 대신해 줄 수는 없지만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스스로 할 수 있도록 돕는 역할은 할 수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깨끗한 자각이 일어날 수 있도록 </a:t>
            </a:r>
            <a:endParaRPr lang="en-US" altLang="ko-KR" dirty="0" smtClean="0"/>
          </a:p>
          <a:p>
            <a:r>
              <a:rPr lang="ko-KR" altLang="en-US" dirty="0" smtClean="0"/>
              <a:t>도와주는 파트너가 필요한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파트너가 바로 코치이며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코치가 파트너로서 깨끗한 자각이 일어날 수 있도록 </a:t>
            </a:r>
            <a:endParaRPr lang="en-US" altLang="ko-KR" dirty="0" smtClean="0"/>
          </a:p>
          <a:p>
            <a:r>
              <a:rPr lang="ko-KR" altLang="en-US" dirty="0" smtClean="0"/>
              <a:t>돕는 것이 바로 </a:t>
            </a:r>
            <a:r>
              <a:rPr lang="ko-KR" altLang="en-US" dirty="0" err="1" smtClean="0"/>
              <a:t>코칭이다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err="1" smtClean="0"/>
              <a:t>코칭의</a:t>
            </a:r>
            <a:r>
              <a:rPr lang="ko-KR" altLang="en-US" b="1" dirty="0" smtClean="0"/>
              <a:t> 핵심 키 </a:t>
            </a:r>
            <a:r>
              <a:rPr lang="en-US" altLang="ko-KR" b="1" dirty="0" smtClean="0"/>
              <a:t>– </a:t>
            </a:r>
            <a:r>
              <a:rPr lang="ko-KR" altLang="en-US" b="1" dirty="0" smtClean="0"/>
              <a:t>깨끗한 자각을 일으키는 </a:t>
            </a:r>
            <a:endParaRPr lang="en-US" altLang="ko-KR" b="1" dirty="0" smtClean="0"/>
          </a:p>
          <a:p>
            <a:r>
              <a:rPr lang="ko-KR" altLang="en-US" b="1" dirty="0" smtClean="0"/>
              <a:t>깨끗한 질문 </a:t>
            </a:r>
            <a:endParaRPr lang="ko-KR" altLang="en-US" dirty="0" smtClean="0"/>
          </a:p>
          <a:p>
            <a:r>
              <a:rPr lang="ko-KR" altLang="en-US" dirty="0" smtClean="0"/>
              <a:t>앞에서 언급했듯이 </a:t>
            </a:r>
            <a:r>
              <a:rPr lang="ko-KR" altLang="en-US" dirty="0" err="1" smtClean="0"/>
              <a:t>코칭이란</a:t>
            </a:r>
            <a:r>
              <a:rPr lang="ko-KR" altLang="en-US" dirty="0" smtClean="0"/>
              <a:t> 사람들이 </a:t>
            </a:r>
            <a:endParaRPr lang="en-US" altLang="ko-KR" dirty="0" smtClean="0"/>
          </a:p>
          <a:p>
            <a:r>
              <a:rPr lang="ko-KR" altLang="en-US" dirty="0" smtClean="0"/>
              <a:t>깨끗한 자각을 할 수 있도록 돕는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그럼 더욱 구체적으로 어떻게 돕는지를 생각해 보자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코치가 </a:t>
            </a:r>
            <a:r>
              <a:rPr lang="ko-KR" altLang="en-US" dirty="0" err="1" smtClean="0"/>
              <a:t>코칭을</a:t>
            </a:r>
            <a:r>
              <a:rPr lang="ko-KR" altLang="en-US" dirty="0" smtClean="0"/>
              <a:t> 통해 돕는 사람을 </a:t>
            </a:r>
            <a:endParaRPr lang="en-US" altLang="ko-KR" dirty="0" smtClean="0"/>
          </a:p>
          <a:p>
            <a:r>
              <a:rPr lang="ko-KR" altLang="en-US" dirty="0" err="1" smtClean="0"/>
              <a:t>코치이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coachee</a:t>
            </a:r>
            <a:r>
              <a:rPr lang="en-US" altLang="ko-KR" dirty="0" smtClean="0"/>
              <a:t>)</a:t>
            </a:r>
            <a:r>
              <a:rPr lang="ko-KR" altLang="en-US" dirty="0" smtClean="0"/>
              <a:t>라고 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저자 주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코칭계에서</a:t>
            </a:r>
            <a:r>
              <a:rPr lang="ko-KR" altLang="en-US" dirty="0" smtClean="0"/>
              <a:t> 완전히 통일된 용어는 </a:t>
            </a:r>
            <a:endParaRPr lang="en-US" altLang="ko-KR" dirty="0" smtClean="0"/>
          </a:p>
          <a:p>
            <a:r>
              <a:rPr lang="ko-KR" altLang="en-US" dirty="0" smtClean="0"/>
              <a:t>아니지만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현재까지는 가장 보편적인 용어이므로 </a:t>
            </a:r>
            <a:endParaRPr lang="en-US" altLang="ko-KR" dirty="0" smtClean="0"/>
          </a:p>
          <a:p>
            <a:r>
              <a:rPr lang="ko-KR" altLang="en-US" dirty="0" smtClean="0"/>
              <a:t>이 표현을 그대로 사용한다</a:t>
            </a:r>
            <a:r>
              <a:rPr lang="en-US" altLang="ko-KR" dirty="0" smtClean="0"/>
              <a:t>.)  </a:t>
            </a:r>
            <a:br>
              <a:rPr lang="en-US" altLang="ko-KR" dirty="0" smtClean="0"/>
            </a:br>
            <a:r>
              <a:rPr lang="ko-KR" altLang="en-US" dirty="0" smtClean="0"/>
              <a:t>코치는 </a:t>
            </a:r>
            <a:r>
              <a:rPr lang="ko-KR" altLang="en-US" dirty="0" err="1" smtClean="0"/>
              <a:t>코치이에게</a:t>
            </a:r>
            <a:r>
              <a:rPr lang="ko-KR" altLang="en-US" dirty="0" smtClean="0"/>
              <a:t> 깨끗한 질문을 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이 질문을 통해 코치이는 깨끗한 자각을 하게 된다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깨끗한 자각을 통해 </a:t>
            </a:r>
            <a:endParaRPr lang="en-US" altLang="ko-KR" dirty="0" smtClean="0"/>
          </a:p>
          <a:p>
            <a:r>
              <a:rPr lang="ko-KR" altLang="en-US" dirty="0" smtClean="0"/>
              <a:t>질문에 대해 대답을 하면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코치는 그 대답을 </a:t>
            </a:r>
            <a:endParaRPr lang="en-US" altLang="ko-KR" dirty="0" smtClean="0"/>
          </a:p>
          <a:p>
            <a:r>
              <a:rPr lang="ko-KR" altLang="en-US" dirty="0" smtClean="0"/>
              <a:t>총체적으로 경청하고 </a:t>
            </a:r>
            <a:endParaRPr lang="en-US" altLang="ko-KR" dirty="0" smtClean="0"/>
          </a:p>
          <a:p>
            <a:r>
              <a:rPr lang="ko-KR" altLang="en-US" b="1" dirty="0" smtClean="0"/>
              <a:t>또 다른</a:t>
            </a:r>
            <a:r>
              <a:rPr lang="ko-KR" altLang="en-US" dirty="0" smtClean="0"/>
              <a:t> 깨끗한 질문을 던진다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질문은 언어적인 것만 있는 것이 아니라 </a:t>
            </a:r>
            <a:endParaRPr lang="en-US" altLang="ko-KR" dirty="0" smtClean="0"/>
          </a:p>
          <a:p>
            <a:r>
              <a:rPr lang="ko-KR" altLang="en-US" dirty="0" smtClean="0"/>
              <a:t>비언어적인 것도 포함된다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아날로그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 디지털 </a:t>
            </a:r>
            <a:r>
              <a:rPr lang="ko-KR" altLang="en-US" dirty="0" err="1" smtClean="0"/>
              <a:t>코칭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언어를 사용해서 </a:t>
            </a:r>
            <a:endParaRPr lang="en-US" altLang="ko-KR" dirty="0" smtClean="0"/>
          </a:p>
          <a:p>
            <a:r>
              <a:rPr lang="ko-KR" altLang="en-US" dirty="0" err="1" smtClean="0">
                <a:solidFill>
                  <a:srgbClr val="002060"/>
                </a:solidFill>
              </a:rPr>
              <a:t>코치이</a:t>
            </a:r>
            <a:r>
              <a:rPr lang="ko-KR" altLang="en-US" dirty="0" err="1" smtClean="0"/>
              <a:t>에게</a:t>
            </a:r>
            <a:r>
              <a:rPr lang="ko-KR" altLang="en-US" dirty="0" smtClean="0"/>
              <a:t> 질문을 던지는 것을 </a:t>
            </a:r>
            <a:endParaRPr lang="en-US" altLang="ko-KR" dirty="0" smtClean="0"/>
          </a:p>
          <a:p>
            <a:r>
              <a:rPr lang="ko-KR" altLang="en-US" dirty="0" smtClean="0"/>
              <a:t>아날로그 </a:t>
            </a:r>
            <a:r>
              <a:rPr lang="ko-KR" altLang="en-US" dirty="0" err="1" smtClean="0"/>
              <a:t>코칭이라고</a:t>
            </a:r>
            <a:r>
              <a:rPr lang="ko-KR" altLang="en-US" dirty="0" smtClean="0"/>
              <a:t> 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비언어적인 방식으로 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002060"/>
                </a:solidFill>
              </a:rPr>
              <a:t>코치이</a:t>
            </a:r>
            <a:r>
              <a:rPr lang="ko-KR" altLang="en-US" dirty="0" smtClean="0"/>
              <a:t>의 몸에 질문을 던지는 것을 </a:t>
            </a:r>
            <a:endParaRPr lang="en-US" altLang="ko-KR" dirty="0" smtClean="0"/>
          </a:p>
          <a:p>
            <a:r>
              <a:rPr lang="ko-KR" altLang="en-US" dirty="0" smtClean="0"/>
              <a:t>디지털 </a:t>
            </a:r>
            <a:r>
              <a:rPr lang="ko-KR" altLang="en-US" dirty="0" err="1" smtClean="0"/>
              <a:t>코칭이라고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여기서는 언어를 사용한 질문 방식인 </a:t>
            </a:r>
            <a:endParaRPr lang="en-US" altLang="ko-KR" dirty="0" smtClean="0"/>
          </a:p>
          <a:p>
            <a:r>
              <a:rPr lang="ko-KR" altLang="en-US" dirty="0" smtClean="0"/>
              <a:t>아날로그 </a:t>
            </a:r>
            <a:r>
              <a:rPr lang="ko-KR" altLang="en-US" dirty="0" err="1" smtClean="0"/>
              <a:t>코칭에</a:t>
            </a:r>
            <a:r>
              <a:rPr lang="ko-KR" altLang="en-US" dirty="0" smtClean="0"/>
              <a:t> 대해서만 </a:t>
            </a:r>
            <a:endParaRPr lang="en-US" altLang="ko-KR" dirty="0" smtClean="0"/>
          </a:p>
          <a:p>
            <a:r>
              <a:rPr lang="ko-KR" altLang="en-US" dirty="0" smtClean="0"/>
              <a:t>우선 다루기로 하겠다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질문은 그 자체로 무한한 가능성을 </a:t>
            </a:r>
            <a:endParaRPr lang="en-US" altLang="ko-KR" dirty="0" smtClean="0"/>
          </a:p>
          <a:p>
            <a:r>
              <a:rPr lang="ko-KR" altLang="en-US" dirty="0" smtClean="0"/>
              <a:t>가지고 있는 커뮤니케이션 방법이다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외부에서 들어오는 답은 </a:t>
            </a:r>
            <a:endParaRPr lang="en-US" altLang="ko-KR" dirty="0" smtClean="0"/>
          </a:p>
          <a:p>
            <a:r>
              <a:rPr lang="ko-KR" altLang="en-US" dirty="0" smtClean="0"/>
              <a:t>이미 가능성이 축소된 상태로 </a:t>
            </a:r>
            <a:endParaRPr lang="en-US" altLang="ko-KR" dirty="0" smtClean="0"/>
          </a:p>
          <a:p>
            <a:r>
              <a:rPr lang="ko-KR" altLang="en-US" dirty="0" smtClean="0"/>
              <a:t>내면에 입력되는 제한된 정보에 불과하지만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질문은 가능성을 그대로 확장시킨 상태에서 </a:t>
            </a:r>
            <a:endParaRPr lang="en-US" altLang="ko-KR" dirty="0" smtClean="0"/>
          </a:p>
          <a:p>
            <a:r>
              <a:rPr lang="ko-KR" altLang="en-US" dirty="0" smtClean="0"/>
              <a:t>내면으로 들어오며</a:t>
            </a:r>
            <a:endParaRPr lang="en-US" altLang="ko-KR" dirty="0" smtClean="0"/>
          </a:p>
          <a:p>
            <a:r>
              <a:rPr lang="ko-KR" altLang="en-US" dirty="0" smtClean="0"/>
              <a:t>사람들이 가진 고유의 잠재력과 답에 따라 </a:t>
            </a:r>
            <a:endParaRPr lang="en-US" altLang="ko-KR" dirty="0" smtClean="0"/>
          </a:p>
          <a:p>
            <a:r>
              <a:rPr lang="ko-KR" altLang="en-US" dirty="0" smtClean="0"/>
              <a:t>전혀 다른 자각의 결과를 만들어 낸다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질문의 힘을 좌우하는 유일한 기준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질문의 힘을 좌우하는 유일한 기준은 </a:t>
            </a:r>
            <a:endParaRPr lang="en-US" altLang="ko-KR" dirty="0" smtClean="0"/>
          </a:p>
          <a:p>
            <a:r>
              <a:rPr lang="ko-KR" altLang="en-US" dirty="0" smtClean="0"/>
              <a:t>질문의 깨끗한 정도이다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깨끗한 질문만이 어떤 가능성도 제한하지 않고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질문을 받는 코치이의 잠재력과 답이 </a:t>
            </a:r>
            <a:endParaRPr lang="en-US" altLang="ko-KR" dirty="0" smtClean="0"/>
          </a:p>
          <a:p>
            <a:r>
              <a:rPr lang="ko-KR" altLang="en-US" dirty="0" smtClean="0"/>
              <a:t>떠오르게 할 수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질문 자체가 특정한 가정을 전제하고 있어서 </a:t>
            </a:r>
            <a:endParaRPr lang="en-US" altLang="ko-KR" dirty="0" smtClean="0"/>
          </a:p>
          <a:p>
            <a:r>
              <a:rPr lang="ko-KR" altLang="en-US" dirty="0" smtClean="0"/>
              <a:t>가능성을 제한하고 있는 경우가 많은데 </a:t>
            </a:r>
            <a:endParaRPr lang="en-US" altLang="ko-KR" dirty="0" smtClean="0"/>
          </a:p>
          <a:p>
            <a:r>
              <a:rPr lang="ko-KR" altLang="en-US" dirty="0" smtClean="0"/>
              <a:t>그 내용 자체가 상당히 의미가 있는 때도 </a:t>
            </a:r>
            <a:endParaRPr lang="en-US" altLang="ko-KR" dirty="0" smtClean="0"/>
          </a:p>
          <a:p>
            <a:r>
              <a:rPr lang="ko-KR" altLang="en-US" dirty="0" smtClean="0"/>
              <a:t>그런 경우가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이런 질문을 ‘깔끔한 질문’이라고 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투머로우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다음 영상은 영화 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투머로우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에 </a:t>
            </a:r>
            <a:endParaRPr lang="en-US" altLang="ko-KR" dirty="0" smtClean="0"/>
          </a:p>
          <a:p>
            <a:r>
              <a:rPr lang="ko-KR" altLang="en-US" dirty="0" smtClean="0"/>
              <a:t>나오는 장면 중 일부인데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자각과 책임이 무엇인지 </a:t>
            </a:r>
            <a:endParaRPr lang="en-US" altLang="ko-KR" dirty="0" smtClean="0"/>
          </a:p>
          <a:p>
            <a:r>
              <a:rPr lang="ko-KR" altLang="en-US" dirty="0" smtClean="0"/>
              <a:t>탁월하게 보여주는 장면이다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>
                <a:hlinkClick r:id="rId2" action="ppaction://hlinkfile"/>
              </a:rPr>
              <a:t>깨끗한 질문</a:t>
            </a:r>
            <a:r>
              <a:rPr lang="en-US" altLang="ko-KR" b="1" dirty="0" smtClean="0">
                <a:hlinkClick r:id="rId2" action="ppaction://hlinkfile"/>
              </a:rPr>
              <a:t>(Clean Question) vs. </a:t>
            </a:r>
            <a:r>
              <a:rPr lang="ko-KR" altLang="en-US" b="1" dirty="0" smtClean="0">
                <a:hlinkClick r:id="rId2" action="ppaction://hlinkfile"/>
              </a:rPr>
              <a:t>깔끔한 질문</a:t>
            </a:r>
            <a:r>
              <a:rPr lang="en-US" altLang="ko-KR" b="1" dirty="0" smtClean="0">
                <a:hlinkClick r:id="rId2" action="ppaction://hlinkfile"/>
              </a:rPr>
              <a:t>(Smart Question)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과정에서 이뤄지는 모든 커뮤니케이션과 함께함의 바탕에 있는 </a:t>
            </a:r>
            <a:endParaRPr lang="en-US" altLang="ko-KR" dirty="0" smtClean="0"/>
          </a:p>
          <a:p>
            <a:r>
              <a:rPr lang="ko-KR" altLang="en-US" dirty="0" smtClean="0"/>
              <a:t>가장 중요한 코치의 태도가 두 가지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바로 </a:t>
            </a:r>
            <a:r>
              <a:rPr lang="en-US" altLang="ko-KR" dirty="0" smtClean="0"/>
              <a:t>'</a:t>
            </a:r>
            <a:r>
              <a:rPr lang="ko-KR" altLang="en-US" dirty="0" smtClean="0"/>
              <a:t>깨끗한 질문</a:t>
            </a:r>
            <a:r>
              <a:rPr lang="en-US" altLang="ko-KR" dirty="0" smtClean="0"/>
              <a:t>'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'</a:t>
            </a:r>
            <a:r>
              <a:rPr lang="ko-KR" altLang="en-US" dirty="0" smtClean="0"/>
              <a:t>판단 없는 경청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이 중 </a:t>
            </a:r>
            <a:r>
              <a:rPr lang="en-US" altLang="ko-KR" dirty="0" smtClean="0"/>
              <a:t>'</a:t>
            </a:r>
            <a:r>
              <a:rPr lang="ko-KR" altLang="en-US" dirty="0" smtClean="0"/>
              <a:t>깨끗한 질문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이란 무엇인가에 대해 </a:t>
            </a:r>
            <a:endParaRPr lang="en-US" altLang="ko-KR" dirty="0" smtClean="0"/>
          </a:p>
          <a:p>
            <a:r>
              <a:rPr lang="ko-KR" altLang="en-US" dirty="0" smtClean="0"/>
              <a:t>생각해 보려고 한다</a:t>
            </a:r>
            <a:r>
              <a:rPr lang="en-US" altLang="ko-KR" dirty="0" smtClean="0"/>
              <a:t>.  </a:t>
            </a:r>
            <a:br>
              <a:rPr lang="en-US" altLang="ko-KR" dirty="0" smtClean="0"/>
            </a:br>
            <a:r>
              <a:rPr lang="ko-KR" altLang="en-US" dirty="0" smtClean="0"/>
              <a:t>한 개념의 정의를 명료하게 하기 위해서 </a:t>
            </a:r>
            <a:endParaRPr lang="en-US" altLang="ko-KR" dirty="0" smtClean="0"/>
          </a:p>
          <a:p>
            <a:r>
              <a:rPr lang="ko-KR" altLang="en-US" dirty="0" smtClean="0"/>
              <a:t>비교 개념을 설정하고 그 차이를 </a:t>
            </a:r>
            <a:r>
              <a:rPr lang="en-US" altLang="ko-KR" dirty="0" smtClean="0"/>
              <a:t>'</a:t>
            </a:r>
            <a:r>
              <a:rPr lang="ko-KR" altLang="en-US" dirty="0" smtClean="0"/>
              <a:t>분별</a:t>
            </a:r>
            <a:r>
              <a:rPr lang="en-US" altLang="ko-KR" dirty="0" smtClean="0"/>
              <a:t>(distinction)'</a:t>
            </a:r>
            <a:r>
              <a:rPr lang="ko-KR" altLang="en-US" dirty="0" smtClean="0"/>
              <a:t>하는 것이 유용할 때가 많다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유용함을 지금 바로 활용해 보자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>
                <a:hlinkClick r:id="rId2" action="ppaction://hlinkfile"/>
              </a:rPr>
              <a:t>깨끗한 질문</a:t>
            </a:r>
            <a:r>
              <a:rPr lang="en-US" altLang="ko-KR" b="1" dirty="0" smtClean="0">
                <a:hlinkClick r:id="rId2" action="ppaction://hlinkfile"/>
              </a:rPr>
              <a:t>(Clean Question) vs. </a:t>
            </a:r>
            <a:r>
              <a:rPr lang="ko-KR" altLang="en-US" b="1" dirty="0" smtClean="0">
                <a:hlinkClick r:id="rId2" action="ppaction://hlinkfile"/>
              </a:rPr>
              <a:t>깔끔한 질문</a:t>
            </a:r>
            <a:r>
              <a:rPr lang="en-US" altLang="ko-KR" b="1" dirty="0" smtClean="0">
                <a:hlinkClick r:id="rId2" action="ppaction://hlinkfile"/>
              </a:rPr>
              <a:t>(Smart Question)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먼저 표면적인 차원에서 깨끗한 질문의 반대는 </a:t>
            </a:r>
            <a:endParaRPr lang="en-US" altLang="ko-KR" dirty="0" smtClean="0"/>
          </a:p>
          <a:p>
            <a:r>
              <a:rPr lang="ko-KR" altLang="en-US" dirty="0" smtClean="0"/>
              <a:t>무엇일까</a:t>
            </a:r>
            <a:r>
              <a:rPr lang="en-US" altLang="ko-KR" dirty="0" smtClean="0"/>
              <a:t>? </a:t>
            </a:r>
            <a:r>
              <a:rPr lang="ko-KR" altLang="en-US" dirty="0" smtClean="0"/>
              <a:t>표면적인 차원에서의 반대는 </a:t>
            </a:r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지저분한 질문</a:t>
            </a:r>
            <a:r>
              <a:rPr lang="en-US" altLang="ko-KR" dirty="0" smtClean="0"/>
              <a:t>(Unclean Question)'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이런 질문은 코치의 질문 역량이 숙련되지 않아서 두 가지 질문이 섞인 이중 질문이나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고객이 닫힌 대답을 하게 만드는 </a:t>
            </a:r>
            <a:endParaRPr lang="en-US" altLang="ko-KR" dirty="0" smtClean="0"/>
          </a:p>
          <a:p>
            <a:r>
              <a:rPr lang="ko-KR" altLang="en-US" dirty="0" smtClean="0"/>
              <a:t>제한된 질문을 의미한다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 경우 코칭 질문 훈련을 통해서 </a:t>
            </a:r>
            <a:endParaRPr lang="en-US" altLang="ko-KR" dirty="0" smtClean="0"/>
          </a:p>
          <a:p>
            <a:r>
              <a:rPr lang="ko-KR" altLang="en-US" dirty="0" smtClean="0"/>
              <a:t>명료한 의미의 질문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열린 가능성을 제시하는 질문을 하는 </a:t>
            </a:r>
            <a:endParaRPr lang="en-US" altLang="ko-KR" dirty="0" smtClean="0"/>
          </a:p>
          <a:p>
            <a:r>
              <a:rPr lang="ko-KR" altLang="en-US" dirty="0" smtClean="0"/>
              <a:t>법을 숙달하면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그렇다면 본질적인 차원에서 </a:t>
            </a:r>
            <a:endParaRPr lang="en-US" altLang="ko-KR" dirty="0" smtClean="0"/>
          </a:p>
          <a:p>
            <a:r>
              <a:rPr lang="ko-KR" altLang="en-US" dirty="0" smtClean="0"/>
              <a:t>깨끗한 질문의 반대는 무엇일까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바로 </a:t>
            </a:r>
            <a:r>
              <a:rPr lang="en-US" altLang="ko-KR" dirty="0" smtClean="0"/>
              <a:t>'</a:t>
            </a:r>
            <a:r>
              <a:rPr lang="ko-KR" altLang="en-US" dirty="0" smtClean="0"/>
              <a:t>깔끔한 질문</a:t>
            </a:r>
            <a:r>
              <a:rPr lang="en-US" altLang="ko-KR" dirty="0" smtClean="0"/>
              <a:t>(Smart Question)'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코치가 질문 역량이 숙련된 상태에서 </a:t>
            </a:r>
            <a:endParaRPr lang="en-US" altLang="ko-KR" dirty="0" smtClean="0"/>
          </a:p>
          <a:p>
            <a:r>
              <a:rPr lang="ko-KR" altLang="en-US" dirty="0" smtClean="0"/>
              <a:t>명료한 의미의 질문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열린 가능성을 제시하는 질문을 던지고 있어서 </a:t>
            </a:r>
            <a:endParaRPr lang="en-US" altLang="ko-KR" dirty="0" smtClean="0"/>
          </a:p>
          <a:p>
            <a:r>
              <a:rPr lang="ko-KR" altLang="en-US" dirty="0" smtClean="0"/>
              <a:t>표면적인 수준으로는 </a:t>
            </a:r>
            <a:endParaRPr lang="en-US" altLang="ko-KR" dirty="0" smtClean="0"/>
          </a:p>
          <a:p>
            <a:r>
              <a:rPr lang="ko-KR" altLang="en-US" dirty="0" smtClean="0"/>
              <a:t>깨끗한 질문과  비슷해 보이지만 </a:t>
            </a:r>
            <a:endParaRPr lang="en-US" altLang="ko-KR" dirty="0" smtClean="0"/>
          </a:p>
          <a:p>
            <a:r>
              <a:rPr lang="ko-KR" altLang="en-US" dirty="0" smtClean="0"/>
              <a:t>본질적인 수준에서는 전혀 그렇지 않은 질문이다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깨끗한 질문 </a:t>
            </a:r>
            <a:r>
              <a:rPr lang="en-US" altLang="ko-KR" b="1" dirty="0" smtClean="0"/>
              <a:t>Clean Question vs. </a:t>
            </a:r>
          </a:p>
          <a:p>
            <a:r>
              <a:rPr lang="ko-KR" altLang="en-US" b="1" dirty="0" smtClean="0"/>
              <a:t>깔끔한 질문 </a:t>
            </a:r>
            <a:r>
              <a:rPr lang="en-US" altLang="ko-KR" b="1" dirty="0" smtClean="0"/>
              <a:t>Smart Question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깨끗한 질문의 의미를 명료하게 보기 위해 </a:t>
            </a:r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깔끔한 질문</a:t>
            </a:r>
            <a:r>
              <a:rPr lang="en-US" altLang="ko-KR" dirty="0" smtClean="0"/>
              <a:t>(Smart Question)'</a:t>
            </a:r>
            <a:r>
              <a:rPr lang="ko-KR" altLang="en-US" dirty="0" smtClean="0"/>
              <a:t>이라는 </a:t>
            </a:r>
            <a:endParaRPr lang="en-US" altLang="ko-KR" dirty="0" smtClean="0"/>
          </a:p>
          <a:p>
            <a:r>
              <a:rPr lang="ko-KR" altLang="en-US" dirty="0" smtClean="0"/>
              <a:t>질문 방식을 비교 대상으로 선택했는데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사전적 의미로 볼 때는 </a:t>
            </a:r>
            <a:endParaRPr lang="en-US" altLang="ko-KR" dirty="0" smtClean="0"/>
          </a:p>
          <a:p>
            <a:r>
              <a:rPr lang="ko-KR" altLang="en-US" dirty="0" smtClean="0"/>
              <a:t>두 가지 표현의 핵심 의미에는 큰 차이가 없다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영어 단어로도 마찬가지라고 할 수 있지만 </a:t>
            </a:r>
            <a:endParaRPr lang="en-US" altLang="ko-KR" dirty="0" smtClean="0"/>
          </a:p>
          <a:p>
            <a:r>
              <a:rPr lang="ko-KR" altLang="en-US" dirty="0" smtClean="0"/>
              <a:t>언어가 갖는 뉘앙스를 고려해서 </a:t>
            </a:r>
            <a:endParaRPr lang="en-US" altLang="ko-KR" dirty="0" smtClean="0"/>
          </a:p>
          <a:p>
            <a:r>
              <a:rPr lang="ko-KR" altLang="en-US" dirty="0" smtClean="0"/>
              <a:t>임의로 선정한 것이다</a:t>
            </a:r>
            <a:r>
              <a:rPr lang="en-US" altLang="ko-KR" dirty="0" smtClean="0"/>
              <a:t>.  </a:t>
            </a:r>
          </a:p>
          <a:p>
            <a:r>
              <a:rPr lang="ko-KR" altLang="en-US" dirty="0" smtClean="0"/>
              <a:t>의미를 비교해 보자면 다음과 같다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질문의 구분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깨끗한 질문 </a:t>
            </a:r>
            <a:r>
              <a:rPr lang="en-US" altLang="ko-KR" b="1" dirty="0" smtClean="0"/>
              <a:t>Clean Question </a:t>
            </a:r>
            <a:br>
              <a:rPr lang="en-US" altLang="ko-KR" b="1" dirty="0" smtClean="0"/>
            </a:br>
            <a:r>
              <a:rPr lang="en-US" altLang="ko-KR" b="1" dirty="0" smtClean="0"/>
              <a:t>- </a:t>
            </a:r>
            <a:r>
              <a:rPr lang="ko-KR" altLang="en-US" b="1" dirty="0" smtClean="0"/>
              <a:t>해야 할 질문을 가감 없이 </a:t>
            </a:r>
            <a:endParaRPr lang="en-US" altLang="ko-KR" b="1" dirty="0" smtClean="0"/>
          </a:p>
          <a:p>
            <a:r>
              <a:rPr lang="en-US" altLang="ko-KR" b="1" dirty="0" smtClean="0"/>
              <a:t>  </a:t>
            </a:r>
            <a:r>
              <a:rPr lang="ko-KR" altLang="en-US" b="1" dirty="0" smtClean="0"/>
              <a:t>코치의 직관대로 하는 것 </a:t>
            </a:r>
            <a:endParaRPr lang="en-US" altLang="ko-KR" b="1" dirty="0" smtClean="0"/>
          </a:p>
          <a:p>
            <a:r>
              <a:rPr lang="en-US" altLang="ko-KR" b="1" dirty="0" smtClean="0"/>
              <a:t>  (</a:t>
            </a:r>
            <a:r>
              <a:rPr lang="ko-KR" altLang="en-US" b="1" dirty="0" smtClean="0"/>
              <a:t>본질적으로 깨끗한 질문</a:t>
            </a:r>
            <a:r>
              <a:rPr lang="en-US" altLang="ko-KR" b="1" dirty="0" smtClean="0"/>
              <a:t>) </a:t>
            </a:r>
            <a:br>
              <a:rPr lang="en-US" altLang="ko-KR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깔끔한 질문 </a:t>
            </a:r>
            <a:r>
              <a:rPr lang="en-US" altLang="ko-KR" b="1" dirty="0" smtClean="0"/>
              <a:t>Smart Question </a:t>
            </a:r>
            <a:br>
              <a:rPr lang="en-US" altLang="ko-KR" b="1" dirty="0" smtClean="0"/>
            </a:br>
            <a:r>
              <a:rPr lang="en-US" altLang="ko-KR" b="1" dirty="0" smtClean="0"/>
              <a:t>- </a:t>
            </a:r>
            <a:r>
              <a:rPr lang="ko-KR" altLang="en-US" b="1" dirty="0" smtClean="0"/>
              <a:t>해야 할 질문을 직접 하지 않고 </a:t>
            </a:r>
            <a:endParaRPr lang="en-US" altLang="ko-KR" b="1" dirty="0" smtClean="0"/>
          </a:p>
          <a:p>
            <a:r>
              <a:rPr lang="en-US" altLang="ko-KR" b="1" dirty="0" smtClean="0"/>
              <a:t>  </a:t>
            </a:r>
            <a:r>
              <a:rPr lang="ko-KR" altLang="en-US" b="1" dirty="0" smtClean="0"/>
              <a:t>수위를 낮추거나 다른 질문을 하는 것 </a:t>
            </a:r>
            <a:endParaRPr lang="en-US" altLang="ko-KR" b="1" dirty="0" smtClean="0"/>
          </a:p>
          <a:p>
            <a:r>
              <a:rPr lang="en-US" altLang="ko-KR" b="1" dirty="0" smtClean="0"/>
              <a:t>  (</a:t>
            </a:r>
            <a:r>
              <a:rPr lang="ko-KR" altLang="en-US" b="1" dirty="0" smtClean="0"/>
              <a:t>표면적으로 깨끗한 질문</a:t>
            </a:r>
            <a:r>
              <a:rPr lang="en-US" altLang="ko-KR" b="1" dirty="0" smtClean="0"/>
              <a:t>)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깔끔한 질문으로 진행되는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대화는 </a:t>
            </a:r>
            <a:endParaRPr lang="en-US" altLang="ko-KR" dirty="0" smtClean="0"/>
          </a:p>
          <a:p>
            <a:r>
              <a:rPr lang="ko-KR" altLang="en-US" dirty="0" smtClean="0"/>
              <a:t>의미대로 표면적인 깔끔함만을 </a:t>
            </a:r>
            <a:endParaRPr lang="en-US" altLang="ko-KR" dirty="0" smtClean="0"/>
          </a:p>
          <a:p>
            <a:r>
              <a:rPr lang="ko-KR" altLang="en-US" dirty="0" smtClean="0"/>
              <a:t>남기고 끝나게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고객은 진짜 이슈에 대한 깊은 인식이 </a:t>
            </a:r>
            <a:endParaRPr lang="en-US" altLang="ko-KR" dirty="0" smtClean="0"/>
          </a:p>
          <a:p>
            <a:r>
              <a:rPr lang="ko-KR" altLang="en-US" dirty="0" smtClean="0"/>
              <a:t>일어나지 않게 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흠 잡을 데 없는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대화가 진행되었지만 </a:t>
            </a:r>
            <a:endParaRPr lang="en-US" altLang="ko-KR" dirty="0" smtClean="0"/>
          </a:p>
          <a:p>
            <a:r>
              <a:rPr lang="ko-KR" altLang="en-US" dirty="0" smtClean="0"/>
              <a:t>뭔가 본질을 건드리지 못한 것 같은 </a:t>
            </a:r>
            <a:endParaRPr lang="en-US" altLang="ko-KR" dirty="0" smtClean="0"/>
          </a:p>
          <a:p>
            <a:r>
              <a:rPr lang="ko-KR" altLang="en-US" dirty="0" smtClean="0"/>
              <a:t>느낌을 받게 된다</a:t>
            </a:r>
            <a:r>
              <a:rPr lang="en-US" altLang="ko-KR" dirty="0" smtClean="0"/>
              <a:t>.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'</a:t>
            </a:r>
            <a:r>
              <a:rPr lang="ko-KR" altLang="en-US" dirty="0" smtClean="0"/>
              <a:t>깔끔하게 실패한 </a:t>
            </a:r>
            <a:r>
              <a:rPr lang="ko-KR" altLang="en-US" dirty="0" err="1" smtClean="0"/>
              <a:t>코칭</a:t>
            </a:r>
            <a:r>
              <a:rPr lang="en-US" altLang="ko-KR" dirty="0" smtClean="0"/>
              <a:t>'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그리고 고객의 그 느낌은 </a:t>
            </a:r>
            <a:endParaRPr lang="en-US" altLang="ko-KR" dirty="0" smtClean="0"/>
          </a:p>
          <a:p>
            <a:r>
              <a:rPr lang="ko-KR" altLang="en-US" dirty="0" smtClean="0"/>
              <a:t>매우 정확하게 현실 그 자체다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깔끔한 질문들은 고객이 </a:t>
            </a:r>
            <a:endParaRPr lang="en-US" altLang="ko-KR" dirty="0" smtClean="0"/>
          </a:p>
          <a:p>
            <a:r>
              <a:rPr lang="ko-KR" altLang="en-US" dirty="0" smtClean="0"/>
              <a:t>굳이 코치를 만나지 않더라도 </a:t>
            </a:r>
            <a:endParaRPr lang="en-US" altLang="ko-KR" dirty="0" smtClean="0"/>
          </a:p>
          <a:p>
            <a:r>
              <a:rPr lang="ko-KR" altLang="en-US" dirty="0" smtClean="0"/>
              <a:t>스스로 할 수 있었던 질문들이다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이런 </a:t>
            </a:r>
            <a:r>
              <a:rPr lang="ko-KR" altLang="en-US" dirty="0" err="1" smtClean="0"/>
              <a:t>코칭을</a:t>
            </a:r>
            <a:r>
              <a:rPr lang="ko-KR" altLang="en-US" dirty="0" smtClean="0"/>
              <a:t> 한 마디로 </a:t>
            </a:r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깔끔하게 실패한 </a:t>
            </a:r>
            <a:r>
              <a:rPr lang="ko-KR" altLang="en-US" dirty="0" err="1" smtClean="0"/>
              <a:t>코칭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이라고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깨끗한 질문으로 진행되는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대화는 </a:t>
            </a:r>
            <a:endParaRPr lang="en-US" altLang="ko-KR" dirty="0" smtClean="0"/>
          </a:p>
          <a:p>
            <a:r>
              <a:rPr lang="ko-KR" altLang="en-US" dirty="0" smtClean="0"/>
              <a:t>표면적으로는 다소 직설적이거나 </a:t>
            </a:r>
            <a:endParaRPr lang="en-US" altLang="ko-KR" dirty="0" smtClean="0"/>
          </a:p>
          <a:p>
            <a:r>
              <a:rPr lang="ko-KR" altLang="en-US" dirty="0" smtClean="0"/>
              <a:t>거칠다는 느낌이 들 수 있을지라도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해야 할 질문을 했기 때문에 </a:t>
            </a:r>
            <a:endParaRPr lang="en-US" altLang="ko-KR" dirty="0" smtClean="0"/>
          </a:p>
          <a:p>
            <a:r>
              <a:rPr lang="ko-KR" altLang="en-US" dirty="0" smtClean="0"/>
              <a:t>본질적인 이슈를 다루면서 마무리가 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파문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고객은 때론 당황스런 질문을 받아서 </a:t>
            </a:r>
            <a:endParaRPr lang="en-US" altLang="ko-KR" dirty="0" smtClean="0"/>
          </a:p>
          <a:p>
            <a:r>
              <a:rPr lang="ko-KR" altLang="en-US" dirty="0" smtClean="0"/>
              <a:t>감정적으로 일시적인 요동이 있더라도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놓치고 있던 본질에 대한 </a:t>
            </a:r>
            <a:endParaRPr lang="en-US" altLang="ko-KR" dirty="0" smtClean="0"/>
          </a:p>
          <a:p>
            <a:r>
              <a:rPr lang="ko-KR" altLang="en-US" dirty="0" smtClean="0"/>
              <a:t>중요한 인식이 일어나는 것을 보게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진정 깨끗한 질문은 </a:t>
            </a:r>
            <a:endParaRPr lang="en-US" altLang="ko-KR" dirty="0" smtClean="0"/>
          </a:p>
          <a:p>
            <a:r>
              <a:rPr lang="ko-KR" altLang="en-US" dirty="0" smtClean="0"/>
              <a:t>고객이 스스로는 던지지 못했지만 </a:t>
            </a:r>
            <a:endParaRPr lang="en-US" altLang="ko-KR" dirty="0" smtClean="0"/>
          </a:p>
          <a:p>
            <a:r>
              <a:rPr lang="ko-KR" altLang="en-US" dirty="0" smtClean="0"/>
              <a:t>코치를 만나서 비로소 받게 되는 질문들이다</a:t>
            </a:r>
            <a:r>
              <a:rPr lang="en-US" altLang="ko-KR" dirty="0" smtClean="0"/>
              <a:t>.  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만약 코치가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대화 중에 </a:t>
            </a:r>
            <a:endParaRPr lang="en-US" altLang="ko-KR" dirty="0" smtClean="0"/>
          </a:p>
          <a:p>
            <a:r>
              <a:rPr lang="ko-KR" altLang="en-US" dirty="0" smtClean="0"/>
              <a:t>직관적으로 떠오른 질문이 </a:t>
            </a:r>
            <a:endParaRPr lang="en-US" altLang="ko-KR" dirty="0" smtClean="0"/>
          </a:p>
          <a:p>
            <a:r>
              <a:rPr lang="ko-KR" altLang="en-US" dirty="0" smtClean="0"/>
              <a:t>있는데 이 질문에 대해 </a:t>
            </a:r>
            <a:endParaRPr lang="en-US" altLang="ko-KR" dirty="0" smtClean="0"/>
          </a:p>
          <a:p>
            <a:r>
              <a:rPr lang="ko-KR" altLang="en-US" dirty="0" smtClean="0"/>
              <a:t>고객이 어떻게 생각할까 하는 </a:t>
            </a:r>
            <a:endParaRPr lang="en-US" altLang="ko-KR" dirty="0" smtClean="0"/>
          </a:p>
          <a:p>
            <a:r>
              <a:rPr lang="ko-KR" altLang="en-US" dirty="0" smtClean="0"/>
              <a:t>염려가 생겨서 하지 않고 </a:t>
            </a:r>
            <a:endParaRPr lang="en-US" altLang="ko-KR" dirty="0" smtClean="0"/>
          </a:p>
          <a:p>
            <a:r>
              <a:rPr lang="ko-KR" altLang="en-US" dirty="0" smtClean="0"/>
              <a:t>다른 질문을 떠올려서 사용했다면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십중팔구 </a:t>
            </a:r>
            <a:endParaRPr lang="en-US" altLang="ko-KR" dirty="0" smtClean="0"/>
          </a:p>
          <a:p>
            <a:r>
              <a:rPr lang="ko-KR" altLang="en-US" dirty="0" smtClean="0"/>
              <a:t>깔끔한 질문을 하고 있는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택시를 타고 도서관으로 대피한 </a:t>
            </a:r>
            <a:endParaRPr lang="en-US" altLang="ko-KR" dirty="0" smtClean="0"/>
          </a:p>
          <a:p>
            <a:r>
              <a:rPr lang="ko-KR" altLang="en-US" dirty="0" smtClean="0"/>
              <a:t>한 아주머니가 </a:t>
            </a:r>
            <a:endParaRPr lang="en-US" altLang="ko-KR" dirty="0" smtClean="0"/>
          </a:p>
          <a:p>
            <a:r>
              <a:rPr lang="ko-KR" altLang="en-US" dirty="0" smtClean="0"/>
              <a:t>택시에 가방을 두고 왔다는 말을 듣고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err="1" smtClean="0">
                <a:solidFill>
                  <a:srgbClr val="002060"/>
                </a:solidFill>
              </a:rPr>
              <a:t>로라</a:t>
            </a:r>
            <a:r>
              <a:rPr lang="en-US" altLang="ko-KR" dirty="0" smtClean="0"/>
              <a:t>(</a:t>
            </a:r>
            <a:r>
              <a:rPr lang="ko-KR" altLang="en-US" dirty="0" smtClean="0"/>
              <a:t>여자 주인공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</a:t>
            </a:r>
            <a:endParaRPr lang="en-US" altLang="ko-KR" dirty="0" smtClean="0"/>
          </a:p>
          <a:p>
            <a:r>
              <a:rPr lang="ko-KR" altLang="en-US" dirty="0" smtClean="0"/>
              <a:t>가방을 가지러 다시 택시로 들어간다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 순간 샘</a:t>
            </a:r>
            <a:r>
              <a:rPr lang="en-US" altLang="ko-KR" dirty="0" smtClean="0"/>
              <a:t>(</a:t>
            </a:r>
            <a:r>
              <a:rPr lang="ko-KR" altLang="en-US" dirty="0" smtClean="0"/>
              <a:t>남자 주인공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</a:t>
            </a:r>
            <a:endParaRPr lang="en-US" altLang="ko-KR" dirty="0" smtClean="0"/>
          </a:p>
          <a:p>
            <a:r>
              <a:rPr lang="ko-KR" altLang="en-US" dirty="0" smtClean="0"/>
              <a:t>길 너머를 보고 엄청난 해일이 </a:t>
            </a:r>
            <a:endParaRPr lang="en-US" altLang="ko-KR" dirty="0" smtClean="0"/>
          </a:p>
          <a:p>
            <a:r>
              <a:rPr lang="ko-KR" altLang="en-US" dirty="0" smtClean="0"/>
              <a:t>몰려오고 있음을 보게 되었다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위기에 대해 자각함</a:t>
            </a:r>
            <a:r>
              <a:rPr lang="en-US" altLang="ko-KR" dirty="0" smtClean="0"/>
              <a:t>) </a:t>
            </a:r>
            <a:br>
              <a:rPr lang="en-US" altLang="ko-KR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유익이 되는 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오히려 코치는 고객에게 </a:t>
            </a:r>
            <a:r>
              <a:rPr lang="en-US" altLang="ko-KR" dirty="0" smtClean="0"/>
              <a:t>'</a:t>
            </a:r>
            <a:r>
              <a:rPr lang="ko-KR" altLang="en-US" dirty="0" smtClean="0"/>
              <a:t>저는 철저히 </a:t>
            </a:r>
            <a:r>
              <a:rPr lang="en-US" altLang="ko-KR" dirty="0" smtClean="0"/>
              <a:t>OO</a:t>
            </a:r>
            <a:r>
              <a:rPr lang="ko-KR" altLang="en-US" dirty="0" smtClean="0"/>
              <a:t>님과 </a:t>
            </a:r>
            <a:endParaRPr lang="en-US" altLang="ko-KR" dirty="0" smtClean="0"/>
          </a:p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관계로 함께하는 가운데 직관으로 떠오른 질문을 </a:t>
            </a:r>
            <a:endParaRPr lang="en-US" altLang="ko-KR" dirty="0" smtClean="0"/>
          </a:p>
          <a:p>
            <a:r>
              <a:rPr lang="ko-KR" altLang="en-US" dirty="0" smtClean="0"/>
              <a:t>가감 없이 </a:t>
            </a:r>
            <a:r>
              <a:rPr lang="en-US" altLang="ko-KR" dirty="0" smtClean="0"/>
              <a:t>OO</a:t>
            </a:r>
            <a:r>
              <a:rPr lang="ko-KR" altLang="en-US" dirty="0" smtClean="0"/>
              <a:t>님께 드리기를 원합니다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그것만이 </a:t>
            </a:r>
            <a:r>
              <a:rPr lang="en-US" altLang="ko-KR" dirty="0" smtClean="0"/>
              <a:t>OO</a:t>
            </a:r>
            <a:r>
              <a:rPr lang="ko-KR" altLang="en-US" dirty="0" smtClean="0"/>
              <a:t>님의 이슈를 본질적으로 다루면서 </a:t>
            </a:r>
            <a:endParaRPr lang="en-US" altLang="ko-KR" dirty="0" smtClean="0"/>
          </a:p>
          <a:p>
            <a:r>
              <a:rPr lang="ko-KR" altLang="en-US" dirty="0" smtClean="0"/>
              <a:t>가장 큰 유익이 되는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대화가 될 것이라고 </a:t>
            </a:r>
            <a:endParaRPr lang="en-US" altLang="ko-KR" dirty="0" smtClean="0"/>
          </a:p>
          <a:p>
            <a:r>
              <a:rPr lang="ko-KR" altLang="en-US" dirty="0" smtClean="0"/>
              <a:t>믿기 때문입니다</a:t>
            </a:r>
            <a:r>
              <a:rPr lang="en-US" altLang="ko-KR" dirty="0" smtClean="0"/>
              <a:t>.'</a:t>
            </a:r>
            <a:r>
              <a:rPr lang="ko-KR" altLang="en-US" dirty="0" smtClean="0"/>
              <a:t>라고 있는 </a:t>
            </a:r>
            <a:endParaRPr lang="en-US" altLang="ko-KR" dirty="0" smtClean="0"/>
          </a:p>
          <a:p>
            <a:r>
              <a:rPr lang="ko-KR" altLang="en-US" dirty="0" smtClean="0"/>
              <a:t>그대로 말하고 깨끗한 질문을 할 수 있어야 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그런 의도가 없다면 </a:t>
            </a:r>
            <a:endParaRPr lang="en-US" altLang="ko-KR" dirty="0" smtClean="0"/>
          </a:p>
          <a:p>
            <a:r>
              <a:rPr lang="ko-KR" altLang="en-US" dirty="0" smtClean="0"/>
              <a:t>아무리 탁월하게 숙련한 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기법이라도 </a:t>
            </a:r>
            <a:endParaRPr lang="en-US" altLang="ko-KR" dirty="0" smtClean="0"/>
          </a:p>
          <a:p>
            <a:r>
              <a:rPr lang="ko-KR" altLang="en-US" dirty="0" smtClean="0"/>
              <a:t>표면적인 깔끔함을 </a:t>
            </a:r>
            <a:endParaRPr lang="en-US" altLang="ko-KR" dirty="0" smtClean="0"/>
          </a:p>
          <a:p>
            <a:r>
              <a:rPr lang="ko-KR" altLang="en-US" dirty="0" smtClean="0"/>
              <a:t>더 탁월하게 해주는 기술로 사용될 뿐이다</a:t>
            </a:r>
            <a:r>
              <a:rPr lang="en-US" altLang="ko-KR" dirty="0" smtClean="0"/>
              <a:t>.  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당신이 코치라면 어떤 </a:t>
            </a:r>
            <a:r>
              <a:rPr lang="ko-KR" altLang="en-US" dirty="0" err="1" smtClean="0"/>
              <a:t>코칭을</a:t>
            </a:r>
            <a:r>
              <a:rPr lang="ko-KR" altLang="en-US" dirty="0" smtClean="0"/>
              <a:t> 하려고 하는 것인지 </a:t>
            </a:r>
            <a:endParaRPr lang="en-US" altLang="ko-KR" dirty="0" smtClean="0"/>
          </a:p>
          <a:p>
            <a:r>
              <a:rPr lang="ko-KR" altLang="en-US" dirty="0" smtClean="0"/>
              <a:t>스스로 질문해 보라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나는 깨끗한 </a:t>
            </a:r>
            <a:r>
              <a:rPr lang="ko-KR" altLang="en-US" b="1" dirty="0" err="1" smtClean="0"/>
              <a:t>코칭을</a:t>
            </a:r>
            <a:r>
              <a:rPr lang="ko-KR" altLang="en-US" b="1" dirty="0" smtClean="0"/>
              <a:t> 하려고 하는가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    깔끔한 </a:t>
            </a:r>
            <a:r>
              <a:rPr lang="ko-KR" altLang="en-US" b="1" dirty="0" err="1" smtClean="0"/>
              <a:t>코칭을</a:t>
            </a:r>
            <a:r>
              <a:rPr lang="ko-KR" altLang="en-US" b="1" dirty="0" smtClean="0"/>
              <a:t> 하려고 하는가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당신이 </a:t>
            </a:r>
            <a:r>
              <a:rPr lang="ko-KR" altLang="en-US" dirty="0" err="1" smtClean="0"/>
              <a:t>코칭을</a:t>
            </a:r>
            <a:r>
              <a:rPr lang="ko-KR" altLang="en-US" dirty="0" smtClean="0"/>
              <a:t> 원하는 고객이라면 </a:t>
            </a:r>
            <a:endParaRPr lang="en-US" altLang="ko-KR" dirty="0" smtClean="0"/>
          </a:p>
          <a:p>
            <a:r>
              <a:rPr lang="ko-KR" altLang="en-US" dirty="0" smtClean="0"/>
              <a:t>어떤 코치를 만나려고 하는 것인지 스스로 질문해 보라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b="1" dirty="0" smtClean="0"/>
              <a:t>Q. </a:t>
            </a:r>
            <a:r>
              <a:rPr lang="ko-KR" altLang="en-US" b="1" dirty="0" smtClean="0"/>
              <a:t>나는 깨끗한 질문을 하는 코치를 원하는가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    깔끔한 질문을 하는 코치를 원하는가</a:t>
            </a:r>
            <a:r>
              <a:rPr lang="en-US" altLang="ko-KR" b="1" dirty="0" smtClean="0"/>
              <a:t>?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대답과 선택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그 결과는 각자의 몫이다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hlinkClick r:id="rId2" action="ppaction://hlinkfile" tooltip="지식코치 다니엘심's View. 내면의 진짜와 만나는 울림있는 지식의 힘"/>
              </a:rPr>
              <a:t>지식코치 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위대한 질문 </a:t>
            </a:r>
            <a:r>
              <a:rPr lang="en-US" altLang="ko-KR" dirty="0" smtClean="0"/>
              <a:t>vs. </a:t>
            </a:r>
            <a:r>
              <a:rPr lang="ko-KR" altLang="en-US" dirty="0" smtClean="0"/>
              <a:t>좋은 질문 </a:t>
            </a:r>
          </a:p>
          <a:p>
            <a:r>
              <a:rPr lang="ko-KR" altLang="en-US" dirty="0" smtClean="0"/>
              <a:t>깨끗한 질문은 왜곡된 가정이나 제한 없이 </a:t>
            </a:r>
            <a:endParaRPr lang="en-US" altLang="ko-KR" dirty="0" smtClean="0"/>
          </a:p>
          <a:p>
            <a:r>
              <a:rPr lang="ko-KR" altLang="en-US" dirty="0" smtClean="0"/>
              <a:t>있는 그대로 핵심을 다루는 질문이며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깔끔한 질문은 상황에 따라 교</a:t>
            </a:r>
            <a:endParaRPr lang="en-US" altLang="ko-KR" dirty="0" smtClean="0"/>
          </a:p>
          <a:p>
            <a:r>
              <a:rPr lang="ko-KR" altLang="en-US" dirty="0" smtClean="0"/>
              <a:t>묘하게 왜곡된 가정을 담고 있거나 </a:t>
            </a:r>
            <a:endParaRPr lang="en-US" altLang="ko-KR" dirty="0" smtClean="0"/>
          </a:p>
          <a:p>
            <a:r>
              <a:rPr lang="ko-KR" altLang="en-US" dirty="0" smtClean="0"/>
              <a:t>외적인 부드러움을 추구하기 위해 </a:t>
            </a:r>
            <a:endParaRPr lang="en-US" altLang="ko-KR" dirty="0" smtClean="0"/>
          </a:p>
          <a:p>
            <a:r>
              <a:rPr lang="ko-KR" altLang="en-US" dirty="0" smtClean="0"/>
              <a:t>다듬어져서 제한적인 것만을 다루는 질문이다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깨끗한 질문을 하지 못하게 만드는 </a:t>
            </a:r>
            <a:endParaRPr lang="en-US" altLang="ko-KR" dirty="0" smtClean="0"/>
          </a:p>
          <a:p>
            <a:r>
              <a:rPr lang="ko-KR" altLang="en-US" dirty="0" smtClean="0"/>
              <a:t>가장 큰 방해물은 바로 이 깔끔한 질문이다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좋은 목표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목표를 향해 가는 길에 </a:t>
            </a:r>
            <a:endParaRPr lang="en-US" altLang="ko-KR" dirty="0" smtClean="0"/>
          </a:p>
          <a:p>
            <a:r>
              <a:rPr lang="ko-KR" altLang="en-US" dirty="0" smtClean="0"/>
              <a:t>가장 큰 방해물은 </a:t>
            </a:r>
            <a:endParaRPr lang="en-US" altLang="ko-KR" dirty="0" smtClean="0"/>
          </a:p>
          <a:p>
            <a:r>
              <a:rPr lang="ko-KR" altLang="en-US" dirty="0" smtClean="0"/>
              <a:t>좋은 목표라는 말이 있다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좋은 목표 자체가 </a:t>
            </a:r>
            <a:endParaRPr lang="en-US" altLang="ko-KR" dirty="0" smtClean="0"/>
          </a:p>
          <a:p>
            <a:r>
              <a:rPr lang="ko-KR" altLang="en-US" dirty="0" smtClean="0"/>
              <a:t>그리 나쁘지 않은 것이기 때문에 </a:t>
            </a:r>
            <a:endParaRPr lang="en-US" altLang="ko-KR" dirty="0" smtClean="0"/>
          </a:p>
          <a:p>
            <a:r>
              <a:rPr lang="ko-KR" altLang="en-US" dirty="0" smtClean="0"/>
              <a:t>나쁜 목표보다도 안주하기가 더 쉽고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위대한 목표를 추구하는데 </a:t>
            </a:r>
            <a:endParaRPr lang="en-US" altLang="ko-KR" dirty="0" smtClean="0"/>
          </a:p>
          <a:p>
            <a:r>
              <a:rPr lang="ko-KR" altLang="en-US" dirty="0" smtClean="0"/>
              <a:t>가장 확실한 방해물이 된다는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이런 관점으로 본다면 깨끗한 질문과 </a:t>
            </a:r>
            <a:endParaRPr lang="en-US" altLang="ko-KR" dirty="0" smtClean="0"/>
          </a:p>
          <a:p>
            <a:r>
              <a:rPr lang="ko-KR" altLang="en-US" dirty="0" smtClean="0"/>
              <a:t>깔끔한 질문을 다음과 같이 다시 정의할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전제하고 있는 숨은 가정 없이 핵심을 건드려서</a:t>
            </a:r>
            <a:endParaRPr lang="en-US" altLang="ko-KR" dirty="0" smtClean="0"/>
          </a:p>
          <a:p>
            <a:r>
              <a:rPr lang="ko-KR" altLang="en-US" dirty="0" smtClean="0"/>
              <a:t> 더 탁월한 잠재력을 발휘하게 하는 </a:t>
            </a:r>
            <a:endParaRPr lang="en-US" altLang="ko-KR" dirty="0" smtClean="0"/>
          </a:p>
          <a:p>
            <a:r>
              <a:rPr lang="ko-KR" altLang="en-US" dirty="0" smtClean="0"/>
              <a:t>깨끗한 질문은 ‘위대한 질문’ 이고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내용은 좋지만 이미 전제하고 있는 </a:t>
            </a:r>
            <a:endParaRPr lang="en-US" altLang="ko-KR" dirty="0" smtClean="0"/>
          </a:p>
          <a:p>
            <a:r>
              <a:rPr lang="ko-KR" altLang="en-US" dirty="0" smtClean="0"/>
              <a:t>숨은 가정이 있어서 더 탁월한 잠재력을 </a:t>
            </a:r>
            <a:endParaRPr lang="en-US" altLang="ko-KR" dirty="0" smtClean="0"/>
          </a:p>
          <a:p>
            <a:r>
              <a:rPr lang="ko-KR" altLang="en-US" dirty="0" smtClean="0"/>
              <a:t>발휘하게 하지 못하는 깔끔한 질문은 ‘좋은 질문’ 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그리고 ‘위대한 질문’을 던지지 못하게 하는 </a:t>
            </a:r>
            <a:endParaRPr lang="en-US" altLang="ko-KR" dirty="0" smtClean="0"/>
          </a:p>
          <a:p>
            <a:r>
              <a:rPr lang="ko-KR" altLang="en-US" dirty="0" smtClean="0"/>
              <a:t>가장 큰 방해물은 ‘나쁜 질문’이 아니라 </a:t>
            </a:r>
            <a:endParaRPr lang="en-US" altLang="ko-KR" dirty="0" smtClean="0"/>
          </a:p>
          <a:p>
            <a:r>
              <a:rPr lang="ko-KR" altLang="en-US" dirty="0" smtClean="0"/>
              <a:t>바로 ‘좋은 질문’이다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바로 이런 위대한 질문을 해 주는 코치를 </a:t>
            </a:r>
            <a:endParaRPr lang="en-US" altLang="ko-KR" dirty="0" smtClean="0"/>
          </a:p>
          <a:p>
            <a:r>
              <a:rPr lang="ko-KR" altLang="en-US" dirty="0" smtClean="0"/>
              <a:t>만난다면 내면에 가진 잠재력과 답을 </a:t>
            </a:r>
            <a:endParaRPr lang="en-US" altLang="ko-KR" dirty="0" smtClean="0"/>
          </a:p>
          <a:p>
            <a:r>
              <a:rPr lang="ko-KR" altLang="en-US" dirty="0" smtClean="0"/>
              <a:t>거침없이 발휘해서 삶에 풀어놓을 수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더 나아가 스스로 </a:t>
            </a:r>
            <a:endParaRPr lang="en-US" altLang="ko-KR" dirty="0" smtClean="0"/>
          </a:p>
          <a:p>
            <a:r>
              <a:rPr lang="ko-KR" altLang="en-US" dirty="0" smtClean="0"/>
              <a:t>이런 위대한 질문을 던질 수 있다면 </a:t>
            </a:r>
            <a:endParaRPr lang="en-US" altLang="ko-KR" dirty="0" smtClean="0"/>
          </a:p>
          <a:p>
            <a:r>
              <a:rPr lang="ko-KR" altLang="en-US" dirty="0" smtClean="0"/>
              <a:t>그토록 원하는 자연스러운 변화와 성장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그리고 풍요를 마음껏 누릴 수 있게 될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 action="ppaction://hlinkfile"/>
              </a:rPr>
              <a:t>불확정성의 원리</a:t>
            </a:r>
            <a:r>
              <a:rPr lang="en-US" altLang="ko-KR" b="1" dirty="0" smtClean="0">
                <a:hlinkClick r:id="rId2" action="ppaction://hlinkfile"/>
              </a:rPr>
              <a:t>&gt;</a:t>
            </a:r>
            <a:r>
              <a:rPr lang="ko-KR" altLang="en-US" b="1" dirty="0" smtClean="0">
                <a:hlinkClick r:id="rId2" action="ppaction://hlinkfile"/>
              </a:rPr>
              <a:t>가 보여주는 코칭의 전제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양자역학은 물리학이 </a:t>
            </a:r>
            <a:endParaRPr lang="en-US" altLang="ko-KR" dirty="0" smtClean="0"/>
          </a:p>
          <a:p>
            <a:r>
              <a:rPr lang="ko-KR" altLang="en-US" dirty="0" smtClean="0"/>
              <a:t>단순히 물질의 표면적인 차원만을 다루는 것이 아니라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물질의 본질로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그리고 더 나아가 존재의 본질에 대한 </a:t>
            </a:r>
            <a:endParaRPr lang="en-US" altLang="ko-KR" dirty="0" smtClean="0"/>
          </a:p>
          <a:p>
            <a:r>
              <a:rPr lang="ko-KR" altLang="en-US" dirty="0" smtClean="0"/>
              <a:t>차원까지 과학의 영역으로 다룰 수 있다는 것을 </a:t>
            </a:r>
            <a:endParaRPr lang="en-US" altLang="ko-KR" dirty="0" smtClean="0"/>
          </a:p>
          <a:p>
            <a:r>
              <a:rPr lang="ko-KR" altLang="en-US" dirty="0" smtClean="0"/>
              <a:t>보여준 과학이다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여기서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다룰 수 있다는 것은 </a:t>
            </a:r>
            <a:endParaRPr lang="en-US" altLang="ko-KR" dirty="0" smtClean="0"/>
          </a:p>
          <a:p>
            <a:r>
              <a:rPr lang="ko-KR" altLang="en-US" dirty="0" smtClean="0"/>
              <a:t>양자역학으로 존재의 본질을 </a:t>
            </a:r>
            <a:endParaRPr lang="en-US" altLang="ko-KR" dirty="0" smtClean="0"/>
          </a:p>
          <a:p>
            <a:r>
              <a:rPr lang="ko-KR" altLang="en-US" dirty="0" smtClean="0"/>
              <a:t>규명할 수 있다는 의미가 아니며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존재의 본질을 새로운 차원으로 </a:t>
            </a:r>
            <a:endParaRPr lang="en-US" altLang="ko-KR" dirty="0" smtClean="0"/>
          </a:p>
          <a:p>
            <a:r>
              <a:rPr lang="ko-KR" altLang="en-US" dirty="0" smtClean="0"/>
              <a:t>인식할 수 있는 열쇠를 제공한다는 의미다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그 대표적인 원리 중 하나가 </a:t>
            </a:r>
            <a:endParaRPr lang="en-US" altLang="ko-KR" dirty="0" smtClean="0"/>
          </a:p>
          <a:p>
            <a:r>
              <a:rPr lang="ko-KR" altLang="en-US" dirty="0" smtClean="0"/>
              <a:t>바로 하이젠베르크가 정리한 </a:t>
            </a:r>
            <a:r>
              <a:rPr lang="en-US" altLang="ko-KR" dirty="0" smtClean="0"/>
              <a:t>'</a:t>
            </a:r>
            <a:r>
              <a:rPr lang="ko-KR" altLang="en-US" dirty="0" smtClean="0"/>
              <a:t>불확정성의 원리</a:t>
            </a:r>
            <a:r>
              <a:rPr lang="en-US" altLang="ko-KR" dirty="0" smtClean="0"/>
              <a:t>'</a:t>
            </a:r>
            <a:r>
              <a:rPr lang="ko-KR" altLang="en-US" dirty="0" smtClean="0"/>
              <a:t>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불확정성의 원리는 간단히 정의하자면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'</a:t>
            </a:r>
            <a:r>
              <a:rPr lang="ko-KR" altLang="en-US" dirty="0" smtClean="0"/>
              <a:t>입자의 위치와 운동량을 </a:t>
            </a:r>
            <a:endParaRPr lang="en-US" altLang="ko-KR" dirty="0" smtClean="0"/>
          </a:p>
          <a:p>
            <a:r>
              <a:rPr lang="ko-KR" altLang="en-US" dirty="0" smtClean="0"/>
              <a:t>동시에 측정하는 것이 근본적으로 불가능하므로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두 가지를 모두 정확하게는 알 수 없다</a:t>
            </a:r>
            <a:r>
              <a:rPr lang="en-US" altLang="ko-KR" dirty="0" smtClean="0"/>
              <a:t>'</a:t>
            </a:r>
            <a:r>
              <a:rPr lang="ko-KR" altLang="en-US" dirty="0" smtClean="0"/>
              <a:t>는 의미다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개념 담기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양자역학에서 어떤 개념을 언어로 설명할 때 </a:t>
            </a:r>
            <a:endParaRPr lang="en-US" altLang="ko-KR" dirty="0" smtClean="0"/>
          </a:p>
          <a:p>
            <a:r>
              <a:rPr lang="ko-KR" altLang="en-US" dirty="0" smtClean="0"/>
              <a:t>가장 어려움을 겪는 것이 </a:t>
            </a:r>
            <a:endParaRPr lang="en-US" altLang="ko-KR" dirty="0" smtClean="0"/>
          </a:p>
          <a:p>
            <a:r>
              <a:rPr lang="ko-KR" altLang="en-US" dirty="0" smtClean="0"/>
              <a:t>기존의 사고 체계에서 발달된 언어로는 </a:t>
            </a:r>
            <a:endParaRPr lang="en-US" altLang="ko-KR" dirty="0" smtClean="0"/>
          </a:p>
          <a:p>
            <a:r>
              <a:rPr lang="ko-KR" altLang="en-US" dirty="0" smtClean="0"/>
              <a:t>양자역학이 새롭게 다루는 개념을 </a:t>
            </a:r>
            <a:endParaRPr lang="en-US" altLang="ko-KR" dirty="0" smtClean="0"/>
          </a:p>
          <a:p>
            <a:r>
              <a:rPr lang="ko-KR" altLang="en-US" dirty="0" smtClean="0"/>
              <a:t>잘 표현할 수 없다는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여기서 사용한 </a:t>
            </a:r>
            <a:r>
              <a:rPr lang="en-US" altLang="ko-KR" dirty="0" smtClean="0"/>
              <a:t>'</a:t>
            </a:r>
            <a:r>
              <a:rPr lang="ko-KR" altLang="en-US" dirty="0" smtClean="0"/>
              <a:t>불확정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이라는 단어도 </a:t>
            </a:r>
            <a:endParaRPr lang="en-US" altLang="ko-KR" dirty="0" smtClean="0"/>
          </a:p>
          <a:p>
            <a:r>
              <a:rPr lang="ko-KR" altLang="en-US" dirty="0" smtClean="0"/>
              <a:t>기존에 가지고 있던 개념인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'</a:t>
            </a:r>
            <a:r>
              <a:rPr lang="ko-KR" altLang="en-US" dirty="0" smtClean="0"/>
              <a:t>확정</a:t>
            </a:r>
            <a:r>
              <a:rPr lang="en-US" altLang="ko-KR" dirty="0" smtClean="0"/>
              <a:t>'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'</a:t>
            </a:r>
            <a:r>
              <a:rPr lang="ko-KR" altLang="en-US" dirty="0" smtClean="0"/>
              <a:t>불확정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이라는 기준을 </a:t>
            </a:r>
            <a:endParaRPr lang="en-US" altLang="ko-KR" dirty="0" smtClean="0"/>
          </a:p>
          <a:p>
            <a:r>
              <a:rPr lang="ko-KR" altLang="en-US" dirty="0" err="1" smtClean="0"/>
              <a:t>빌려써야만</a:t>
            </a:r>
            <a:r>
              <a:rPr lang="ko-KR" altLang="en-US" dirty="0" smtClean="0"/>
              <a:t> 하는 단어기 때문에 </a:t>
            </a:r>
            <a:endParaRPr lang="en-US" altLang="ko-KR" dirty="0" smtClean="0"/>
          </a:p>
          <a:p>
            <a:r>
              <a:rPr lang="ko-KR" altLang="en-US" dirty="0" smtClean="0"/>
              <a:t>의도하는 정확한 의미를 담아내는 데 </a:t>
            </a:r>
            <a:endParaRPr lang="en-US" altLang="ko-KR" dirty="0" smtClean="0"/>
          </a:p>
          <a:p>
            <a:r>
              <a:rPr lang="ko-KR" altLang="en-US" dirty="0" smtClean="0"/>
              <a:t>한계가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단어가 주는 의미를 그대로 받아들이면 물질의 기본이 되는 입자가 </a:t>
            </a:r>
            <a:r>
              <a:rPr lang="en-US" altLang="ko-KR" dirty="0" smtClean="0"/>
              <a:t>'</a:t>
            </a:r>
            <a:r>
              <a:rPr lang="ko-KR" altLang="en-US" dirty="0" smtClean="0"/>
              <a:t>불확정한 상태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있다는 것으로만 이해하기 쉽다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뭔가 불안하거나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결정되어지지 않아서 안정성이 없는 듯한 느낌을 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이런 한계를 느끼게 될 때 그것을 벗어날 수 있는 단순한 방법은 다각적인 설명들을 보충해서 보거나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도해를 사용해서 새롭게 정리해 보는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ko-KR" altLang="en-US" dirty="0" smtClean="0"/>
              <a:t>그 한 가지 방법으로 다른 사람이 여기에 대해 이해하고 있는 맥락을 보도록 하자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에른스트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피셔라는</a:t>
            </a:r>
            <a:r>
              <a:rPr lang="ko-KR" altLang="en-US" dirty="0" smtClean="0"/>
              <a:t> 물리학자가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슈뢰딩거의 고양이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라는 책에서 </a:t>
            </a:r>
            <a:r>
              <a:rPr lang="en-US" altLang="ko-KR" dirty="0" smtClean="0"/>
              <a:t>'</a:t>
            </a:r>
            <a:r>
              <a:rPr lang="ko-KR" altLang="en-US" dirty="0" smtClean="0"/>
              <a:t>불확정성의 원리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대해 언급하고 있는 내용 일부를 보면 다음과 같다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자각의 차이</a:t>
            </a:r>
            <a:r>
              <a:rPr lang="ko-KR" altLang="en-US" dirty="0" smtClean="0"/>
              <a:t> </a:t>
            </a:r>
            <a:r>
              <a:rPr lang="en-US" altLang="ko-KR" dirty="0" smtClean="0"/>
              <a:t>&lt;&lt; </a:t>
            </a:r>
            <a:r>
              <a:rPr lang="ko-KR" altLang="en-US" dirty="0" smtClean="0"/>
              <a:t>다른 행동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그것을 보고 </a:t>
            </a:r>
            <a:r>
              <a:rPr lang="ko-KR" altLang="en-US" dirty="0" err="1" smtClean="0">
                <a:solidFill>
                  <a:srgbClr val="002060"/>
                </a:solidFill>
              </a:rPr>
              <a:t>로라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다시 바라봤을 때 </a:t>
            </a:r>
            <a:endParaRPr lang="en-US" altLang="ko-KR" dirty="0" smtClean="0"/>
          </a:p>
          <a:p>
            <a:r>
              <a:rPr lang="ko-KR" altLang="en-US" dirty="0" smtClean="0"/>
              <a:t>그녀는 해일이 오고 있다는 것을 </a:t>
            </a:r>
            <a:endParaRPr lang="en-US" altLang="ko-KR" dirty="0" smtClean="0"/>
          </a:p>
          <a:p>
            <a:r>
              <a:rPr lang="ko-KR" altLang="en-US" dirty="0" smtClean="0"/>
              <a:t>보지 못한 상태였다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  (</a:t>
            </a:r>
            <a:r>
              <a:rPr lang="ko-KR" altLang="en-US" dirty="0" smtClean="0"/>
              <a:t>위기에 대해 자각하지 못함 </a:t>
            </a:r>
            <a:endParaRPr lang="en-US" altLang="ko-KR" dirty="0" smtClean="0"/>
          </a:p>
          <a:p>
            <a:r>
              <a:rPr lang="en-US" altLang="ko-KR" dirty="0" smtClean="0"/>
              <a:t>    / </a:t>
            </a:r>
            <a:r>
              <a:rPr lang="ko-KR" altLang="en-US" dirty="0" smtClean="0"/>
              <a:t>택시에 가방이 있다는 것을 자각함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ko-KR" altLang="en-US" dirty="0" smtClean="0"/>
              <a:t>바로 이 순간 동일한 상황에 </a:t>
            </a:r>
            <a:endParaRPr lang="en-US" altLang="ko-KR" dirty="0" smtClean="0"/>
          </a:p>
          <a:p>
            <a:r>
              <a:rPr lang="ko-KR" altLang="en-US" dirty="0" smtClean="0"/>
              <a:t>처해있던 두 남녀가 </a:t>
            </a:r>
            <a:r>
              <a:rPr lang="ko-KR" altLang="en-US" b="1" dirty="0" smtClean="0"/>
              <a:t>자각의 차이</a:t>
            </a:r>
            <a:r>
              <a:rPr lang="ko-KR" altLang="en-US" dirty="0" smtClean="0"/>
              <a:t>로 인해 </a:t>
            </a:r>
            <a:endParaRPr lang="en-US" altLang="ko-KR" dirty="0" smtClean="0"/>
          </a:p>
          <a:p>
            <a:r>
              <a:rPr lang="ko-KR" altLang="en-US" dirty="0" smtClean="0"/>
              <a:t>전혀 다른 행동으로 책임을 다하고 </a:t>
            </a:r>
            <a:endParaRPr lang="en-US" altLang="ko-KR" dirty="0" smtClean="0"/>
          </a:p>
          <a:p>
            <a:r>
              <a:rPr lang="ko-KR" altLang="en-US" dirty="0" smtClean="0"/>
              <a:t>있음을 보게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불확정성은 단순히 미지의 상태가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또한 물음을 통해서 그 상태를 </a:t>
            </a:r>
            <a:r>
              <a:rPr lang="ko-KR" altLang="en-US" dirty="0" err="1" smtClean="0"/>
              <a:t>종결짓는</a:t>
            </a:r>
            <a:r>
              <a:rPr lang="ko-KR" altLang="en-US" dirty="0" smtClean="0"/>
              <a:t> 가능성도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하이젠베르크의 불확정성이 갖는 특징은 언제든 적극적인 상태로 전환이 가능하다는 점이다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원자는 평온한 상태가 유지되는 한 </a:t>
            </a:r>
            <a:r>
              <a:rPr lang="ko-KR" altLang="en-US" b="1" dirty="0" smtClean="0"/>
              <a:t>모든 선택의 가능성을 향해 열려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원자는 언제든지 자연이 부과한 모든 속성 중 어느 한 속성을 띨 수 있다</a:t>
            </a:r>
            <a:r>
              <a:rPr lang="en-US" altLang="ko-KR" dirty="0" smtClean="0"/>
              <a:t>. </a:t>
            </a:r>
            <a:r>
              <a:rPr lang="ko-KR" altLang="en-US" b="1" dirty="0" smtClean="0"/>
              <a:t>원자는 자신이 지닌 모든 가능성의 총합이다</a:t>
            </a:r>
            <a:r>
              <a:rPr lang="en-US" altLang="ko-KR" dirty="0" smtClean="0"/>
              <a:t>. </a:t>
            </a:r>
            <a:r>
              <a:rPr lang="ko-KR" altLang="en-US" b="1" dirty="0" smtClean="0"/>
              <a:t>네가 누구냐는 물음</a:t>
            </a:r>
            <a:r>
              <a:rPr lang="ko-KR" altLang="en-US" dirty="0" smtClean="0"/>
              <a:t>이</a:t>
            </a:r>
            <a:r>
              <a:rPr lang="en-US" altLang="ko-KR" dirty="0" smtClean="0"/>
              <a:t>-</a:t>
            </a:r>
            <a:r>
              <a:rPr lang="ko-KR" altLang="en-US" dirty="0" smtClean="0"/>
              <a:t>실험을 통해서</a:t>
            </a:r>
            <a:r>
              <a:rPr lang="en-US" altLang="ko-KR" dirty="0" smtClean="0"/>
              <a:t>-</a:t>
            </a:r>
            <a:r>
              <a:rPr lang="ko-KR" altLang="en-US" dirty="0" smtClean="0"/>
              <a:t>던져지면 원자는 그 중 한 가지 가능성을 결정한다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그러면 그 가능성은 현실이 된다</a:t>
            </a:r>
            <a:r>
              <a:rPr lang="en-US" altLang="ko-KR" dirty="0" smtClean="0"/>
              <a:t>. </a:t>
            </a:r>
            <a:r>
              <a:rPr lang="ko-KR" altLang="en-US" b="1" dirty="0" smtClean="0"/>
              <a:t>하이젠베르크의 인식은 결국 우리들 역시 자기 자신이 지닌 모든 가능성의 총합이라는 매우 근본적인 통찰로 이어지게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– </a:t>
            </a:r>
            <a:r>
              <a:rPr lang="ko-KR" altLang="en-US" dirty="0" err="1" smtClean="0"/>
              <a:t>에른스트</a:t>
            </a:r>
            <a:r>
              <a:rPr lang="ko-KR" altLang="en-US" dirty="0" smtClean="0"/>
              <a:t> 피셔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슈뢰딩거의 고양이</a:t>
            </a:r>
            <a:r>
              <a:rPr lang="en-US" altLang="ko-KR" dirty="0" smtClean="0"/>
              <a:t>&gt; p49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'</a:t>
            </a:r>
            <a:r>
              <a:rPr lang="ko-KR" altLang="en-US" dirty="0" smtClean="0"/>
              <a:t>불확정성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이라는 단어가 </a:t>
            </a:r>
            <a:r>
              <a:rPr lang="en-US" altLang="ko-KR" dirty="0" smtClean="0"/>
              <a:t>'</a:t>
            </a:r>
            <a:r>
              <a:rPr lang="ko-KR" altLang="en-US" dirty="0" smtClean="0"/>
              <a:t>가능성의 총합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이라는 역동적인 단어로 그 의미를 확장해 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가능성이라는 단어는 </a:t>
            </a:r>
            <a:r>
              <a:rPr lang="ko-KR" altLang="en-US" dirty="0" err="1" smtClean="0"/>
              <a:t>코칭에서</a:t>
            </a:r>
            <a:r>
              <a:rPr lang="ko-KR" altLang="en-US" dirty="0" smtClean="0"/>
              <a:t> 굉장히 익숙하게 접하는 단어다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바로 </a:t>
            </a:r>
            <a:r>
              <a:rPr lang="ko-KR" altLang="en-US" dirty="0" err="1" smtClean="0"/>
              <a:t>코칭의</a:t>
            </a:r>
            <a:r>
              <a:rPr lang="ko-KR" altLang="en-US" dirty="0" smtClean="0"/>
              <a:t> </a:t>
            </a:r>
            <a:r>
              <a:rPr lang="en-US" altLang="ko-KR" dirty="0" smtClean="0"/>
              <a:t>3</a:t>
            </a:r>
            <a:r>
              <a:rPr lang="ko-KR" altLang="en-US" dirty="0" smtClean="0"/>
              <a:t>대 전제를 말할 때 첫 번째로 등장하는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b="1" dirty="0" smtClean="0"/>
              <a:t>'</a:t>
            </a:r>
            <a:r>
              <a:rPr lang="ko-KR" altLang="en-US" b="1" dirty="0" smtClean="0"/>
              <a:t>모든 사람은 무한한 가능성을 가지고 있다</a:t>
            </a:r>
            <a:r>
              <a:rPr lang="en-US" altLang="ko-KR" b="1" dirty="0" smtClean="0"/>
              <a:t>'</a:t>
            </a:r>
            <a:br>
              <a:rPr lang="en-US" altLang="ko-KR" b="1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그런데 과학서로 분류되는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슈뢰딩거의 고양이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라는 책에서 이것과 거의 동일한 표현이 등장하는 것을 보는 것은 매우 흥미로우면서도 당연하다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서두에서도 말했듯이 양자역학이 존재의 본질에 대한 인식의 열쇠를 제공해 주기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br>
              <a:rPr lang="en-US" altLang="ko-KR" dirty="0" smtClean="0"/>
            </a:br>
            <a:r>
              <a:rPr lang="ko-KR" altLang="en-US" b="1" dirty="0" smtClean="0"/>
              <a:t/>
            </a:r>
            <a:br>
              <a:rPr lang="ko-KR" altLang="en-US" b="1" dirty="0" smtClean="0"/>
            </a:br>
            <a:endParaRPr lang="ko-KR" altLang="en-US" dirty="0" smtClean="0"/>
          </a:p>
          <a:p>
            <a:r>
              <a:rPr lang="en-US" altLang="ko-KR" b="1" dirty="0" smtClean="0"/>
              <a:t>'</a:t>
            </a:r>
            <a:r>
              <a:rPr lang="ko-KR" altLang="en-US" b="1" dirty="0" smtClean="0"/>
              <a:t>우리는 자기 자신이 지닌 모든 가능성의 총합이다</a:t>
            </a:r>
            <a:r>
              <a:rPr lang="en-US" altLang="ko-KR" b="1" dirty="0" smtClean="0"/>
              <a:t>.'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모든 가능성이 중첩되어서 </a:t>
            </a:r>
            <a:endParaRPr lang="en-US" altLang="ko-KR" dirty="0" smtClean="0"/>
          </a:p>
          <a:p>
            <a:r>
              <a:rPr lang="ko-KR" altLang="en-US" dirty="0" smtClean="0"/>
              <a:t>그것이 </a:t>
            </a:r>
            <a:r>
              <a:rPr lang="en-US" altLang="ko-KR" dirty="0" smtClean="0"/>
              <a:t>'</a:t>
            </a:r>
            <a:r>
              <a:rPr lang="ko-KR" altLang="en-US" dirty="0" smtClean="0"/>
              <a:t>가능성의 총합</a:t>
            </a:r>
            <a:r>
              <a:rPr lang="en-US" altLang="ko-KR" dirty="0" smtClean="0"/>
              <a:t>'</a:t>
            </a:r>
            <a:r>
              <a:rPr lang="ko-KR" altLang="en-US" dirty="0" smtClean="0"/>
              <a:t>으로 존재한다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우리가 존재하는 방식이다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여기에 </a:t>
            </a:r>
            <a:r>
              <a:rPr lang="en-US" altLang="ko-KR" dirty="0" smtClean="0"/>
              <a:t>'</a:t>
            </a:r>
            <a:r>
              <a:rPr lang="ko-KR" altLang="en-US" dirty="0" smtClean="0"/>
              <a:t>깨끗한 질문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 던져질 때 </a:t>
            </a:r>
            <a:endParaRPr lang="en-US" altLang="ko-KR" dirty="0" smtClean="0"/>
          </a:p>
          <a:p>
            <a:r>
              <a:rPr lang="ko-KR" altLang="en-US" dirty="0" smtClean="0"/>
              <a:t>새로운 </a:t>
            </a:r>
            <a:r>
              <a:rPr lang="en-US" altLang="ko-KR" dirty="0" smtClean="0"/>
              <a:t>'</a:t>
            </a:r>
            <a:r>
              <a:rPr lang="ko-KR" altLang="en-US" dirty="0" smtClean="0"/>
              <a:t>가능성의 확정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 일어나다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그리고 존재는 다시 </a:t>
            </a:r>
            <a:r>
              <a:rPr lang="en-US" altLang="ko-KR" dirty="0" smtClean="0"/>
              <a:t>'</a:t>
            </a:r>
            <a:r>
              <a:rPr lang="ko-KR" altLang="en-US" dirty="0" smtClean="0"/>
              <a:t>가능성의 총합</a:t>
            </a:r>
            <a:r>
              <a:rPr lang="en-US" altLang="ko-KR" dirty="0" smtClean="0"/>
              <a:t>'</a:t>
            </a:r>
            <a:r>
              <a:rPr lang="ko-KR" altLang="en-US" dirty="0" smtClean="0"/>
              <a:t>으로 돌아간다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또 새로운 질문이 던져지면 </a:t>
            </a:r>
            <a:endParaRPr lang="en-US" altLang="ko-KR" dirty="0" smtClean="0"/>
          </a:p>
          <a:p>
            <a:r>
              <a:rPr lang="ko-KR" altLang="en-US" dirty="0" err="1" smtClean="0"/>
              <a:t>또다른</a:t>
            </a:r>
            <a:r>
              <a:rPr lang="ko-KR" altLang="en-US" dirty="0" smtClean="0"/>
              <a:t> </a:t>
            </a:r>
            <a:r>
              <a:rPr lang="en-US" altLang="ko-KR" dirty="0" smtClean="0"/>
              <a:t>'</a:t>
            </a:r>
            <a:r>
              <a:rPr lang="ko-KR" altLang="en-US" dirty="0" smtClean="0"/>
              <a:t>가능성의 확정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 일어난다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 모든 것은 결국 예측가능한 선형적인 흐름이 아닌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'</a:t>
            </a:r>
            <a:r>
              <a:rPr lang="ko-KR" altLang="en-US" dirty="0" smtClean="0"/>
              <a:t>비선형적인 상태의 전환</a:t>
            </a:r>
            <a:r>
              <a:rPr lang="en-US" altLang="ko-KR" dirty="0" smtClean="0"/>
              <a:t>'</a:t>
            </a:r>
            <a:r>
              <a:rPr lang="ko-KR" altLang="en-US" dirty="0" smtClean="0"/>
              <a:t>을 낳게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그렇기 때문에 </a:t>
            </a:r>
            <a:r>
              <a:rPr lang="ko-KR" altLang="en-US" dirty="0" err="1" smtClean="0"/>
              <a:t>코칭을</a:t>
            </a:r>
            <a:r>
              <a:rPr lang="ko-KR" altLang="en-US" dirty="0" smtClean="0"/>
              <a:t> 통해 </a:t>
            </a:r>
            <a:endParaRPr lang="en-US" altLang="ko-KR" dirty="0" smtClean="0"/>
          </a:p>
          <a:p>
            <a:r>
              <a:rPr lang="ko-KR" altLang="en-US" dirty="0" smtClean="0"/>
              <a:t>상상할 수 없는 놀라운 결과를 얻을 수 있게 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그것을 단순화시켜서 도해로 표현해 보자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'</a:t>
            </a:r>
            <a:r>
              <a:rPr lang="ko-KR" altLang="en-US" dirty="0" smtClean="0"/>
              <a:t>불확정성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이라는 말의 의미는 불안한 상태 </a:t>
            </a:r>
            <a:endParaRPr lang="en-US" altLang="ko-KR" dirty="0" smtClean="0"/>
          </a:p>
          <a:p>
            <a:r>
              <a:rPr lang="ko-KR" altLang="en-US" dirty="0" smtClean="0"/>
              <a:t>또는 미지의 상태를 의미하는 것이 아니다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오히려 경계 없음의 상태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역동적인 상태를 말한다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 세상은 본질적으로 경계가 없는 상태이며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그렇기 때문에 역동적이고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무한한 가능성이 잠재되어 있는 상태이다</a:t>
            </a:r>
            <a:r>
              <a:rPr lang="en-US" altLang="ko-KR" dirty="0" smtClean="0"/>
              <a:t>. </a:t>
            </a:r>
          </a:p>
          <a:p>
            <a:r>
              <a:rPr lang="ko-KR" altLang="en-US" b="1" dirty="0" smtClean="0"/>
              <a:t>하이젠베르크가 불확정성의 원리를 통해 </a:t>
            </a:r>
            <a:endParaRPr lang="en-US" altLang="ko-KR" b="1" dirty="0" smtClean="0"/>
          </a:p>
          <a:p>
            <a:r>
              <a:rPr lang="ko-KR" altLang="en-US" b="1" dirty="0" smtClean="0"/>
              <a:t>발견한 것은 </a:t>
            </a:r>
            <a:endParaRPr lang="en-US" altLang="ko-KR" b="1" dirty="0" smtClean="0"/>
          </a:p>
          <a:p>
            <a:r>
              <a:rPr lang="ko-KR" altLang="en-US" b="1" dirty="0" err="1" smtClean="0"/>
              <a:t>코칭이</a:t>
            </a:r>
            <a:r>
              <a:rPr lang="ko-KR" altLang="en-US" b="1" dirty="0" smtClean="0"/>
              <a:t> 말하는  세상의 근본 관점과 일치한다</a:t>
            </a:r>
            <a:r>
              <a:rPr lang="en-US" altLang="ko-KR" b="1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불확정에서 예상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모든 사람에게 경계가 없는 </a:t>
            </a:r>
            <a:endParaRPr lang="en-US" altLang="ko-KR" b="1" dirty="0" smtClean="0"/>
          </a:p>
          <a:p>
            <a:r>
              <a:rPr lang="ko-KR" altLang="en-US" b="1" dirty="0" smtClean="0"/>
              <a:t>불확정한 상태가 있으며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그것은 어떤 관측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즉 질문을 통해서 </a:t>
            </a:r>
            <a:endParaRPr lang="en-US" altLang="ko-KR" b="1" dirty="0" smtClean="0"/>
          </a:p>
          <a:p>
            <a:r>
              <a:rPr lang="ko-KR" altLang="en-US" b="1" dirty="0" smtClean="0"/>
              <a:t>완전히 비선형적인 새로운 차원의 </a:t>
            </a:r>
            <a:endParaRPr lang="en-US" altLang="ko-KR" b="1" dirty="0" smtClean="0"/>
          </a:p>
          <a:p>
            <a:r>
              <a:rPr lang="ko-KR" altLang="en-US" b="1" dirty="0" smtClean="0"/>
              <a:t>확정으로 이어지고 </a:t>
            </a:r>
            <a:endParaRPr lang="en-US" altLang="ko-KR" b="1" dirty="0" smtClean="0"/>
          </a:p>
          <a:p>
            <a:r>
              <a:rPr lang="ko-KR" altLang="en-US" b="1" dirty="0" smtClean="0"/>
              <a:t>거기서 현재는 </a:t>
            </a:r>
            <a:endParaRPr lang="en-US" altLang="ko-KR" b="1" dirty="0" smtClean="0"/>
          </a:p>
          <a:p>
            <a:r>
              <a:rPr lang="ko-KR" altLang="en-US" b="1" dirty="0" smtClean="0"/>
              <a:t>예상할 수도 없는 답을 얻게 된다는 것이다</a:t>
            </a:r>
            <a:r>
              <a:rPr lang="en-US" altLang="ko-KR" b="1" dirty="0" smtClean="0"/>
              <a:t>. </a:t>
            </a:r>
          </a:p>
          <a:p>
            <a:r>
              <a:rPr lang="ko-KR" altLang="en-US" b="1" dirty="0" smtClean="0"/>
              <a:t>세상은 원래 그런 방식으로 구성되어 있다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 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삶의 지도를 바꾸는 새로운 변화의 물결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웹</a:t>
            </a:r>
            <a:r>
              <a:rPr lang="en-US" altLang="ko-KR" b="1" dirty="0" smtClean="0"/>
              <a:t>2.0</a:t>
            </a:r>
            <a:r>
              <a:rPr lang="ko-KR" altLang="en-US" b="1" dirty="0" smtClean="0"/>
              <a:t>과 코칭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삶의 지도를 바꾸는 새로운 변화의 물결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웹</a:t>
            </a:r>
            <a:r>
              <a:rPr lang="en-US" altLang="ko-KR" b="1" dirty="0" smtClean="0"/>
              <a:t>2.0</a:t>
            </a:r>
            <a:r>
              <a:rPr lang="ko-KR" altLang="en-US" b="1" dirty="0" smtClean="0"/>
              <a:t>과 코칭</a:t>
            </a:r>
            <a:endParaRPr lang="ko-KR" altLang="en-US" dirty="0" smtClean="0"/>
          </a:p>
          <a:p>
            <a:endParaRPr lang="ko-KR" altLang="en-US" dirty="0" smtClean="0"/>
          </a:p>
          <a:p>
            <a:r>
              <a:rPr lang="en-US" altLang="ko-KR" dirty="0" smtClean="0"/>
              <a:t>Q. </a:t>
            </a:r>
            <a:r>
              <a:rPr lang="ko-KR" altLang="en-US" dirty="0" smtClean="0"/>
              <a:t>도대체 지금 무슨 일이 일어나고 있는가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ko-KR" altLang="en-US" dirty="0" smtClean="0"/>
              <a:t>수 많은 변화의 바람이 불고 있는 지금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태풍처럼 지반을 뒤흔드는 커다란 변화의 바람 중의 </a:t>
            </a:r>
            <a:endParaRPr lang="en-US" altLang="ko-KR" dirty="0" smtClean="0"/>
          </a:p>
          <a:p>
            <a:r>
              <a:rPr lang="ko-KR" altLang="en-US" dirty="0" smtClean="0"/>
              <a:t>하나는 바로 개인의 무한한 잠재력을 중심으로 </a:t>
            </a:r>
            <a:endParaRPr lang="en-US" altLang="ko-KR" dirty="0" smtClean="0"/>
          </a:p>
          <a:p>
            <a:r>
              <a:rPr lang="ko-KR" altLang="en-US" dirty="0" smtClean="0"/>
              <a:t>일어나는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참여</a:t>
            </a:r>
            <a:r>
              <a:rPr lang="en-US" altLang="ko-KR" dirty="0" smtClean="0"/>
              <a:t>'</a:t>
            </a:r>
            <a:r>
              <a:rPr lang="ko-KR" altLang="en-US" dirty="0" smtClean="0"/>
              <a:t>의 혁명이다</a:t>
            </a:r>
            <a:r>
              <a:rPr lang="en-US" altLang="ko-KR" dirty="0" smtClean="0"/>
              <a:t>.  </a:t>
            </a:r>
          </a:p>
          <a:p>
            <a:r>
              <a:rPr lang="ko-KR" altLang="en-US" dirty="0" smtClean="0"/>
              <a:t>이 혁명은 온라인 커뮤니케이션과 </a:t>
            </a:r>
            <a:endParaRPr lang="en-US" altLang="ko-KR" dirty="0" smtClean="0"/>
          </a:p>
          <a:p>
            <a:r>
              <a:rPr lang="ko-KR" altLang="en-US" dirty="0" smtClean="0"/>
              <a:t>오프라인 커뮤니케이션 모두에 영향을 주어서 </a:t>
            </a:r>
            <a:endParaRPr lang="en-US" altLang="ko-KR" dirty="0" smtClean="0"/>
          </a:p>
          <a:p>
            <a:r>
              <a:rPr lang="ko-KR" altLang="en-US" dirty="0" smtClean="0"/>
              <a:t>두 개의 새로운 패러다임을 만들어 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두 가지 차원의 커뮤니케이션이 </a:t>
            </a:r>
            <a:endParaRPr lang="en-US" altLang="ko-KR" dirty="0" smtClean="0"/>
          </a:p>
          <a:p>
            <a:r>
              <a:rPr lang="ko-KR" altLang="en-US" dirty="0" smtClean="0"/>
              <a:t>어떻게 변화하게 되었는지를 각각 살펴보자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b="1" dirty="0" smtClean="0"/>
              <a:t>'</a:t>
            </a:r>
            <a:r>
              <a:rPr lang="ko-KR" altLang="en-US" b="1" dirty="0" smtClean="0"/>
              <a:t>참여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의 혁명이 낳은 새로운 세상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웹</a:t>
            </a:r>
            <a:r>
              <a:rPr lang="en-US" altLang="ko-KR" b="1" dirty="0" smtClean="0"/>
              <a:t>2.0</a:t>
            </a:r>
            <a:r>
              <a:rPr lang="ko-KR" altLang="en-US" b="1" dirty="0" smtClean="0"/>
              <a:t>과 코칭 </a:t>
            </a:r>
            <a:br>
              <a:rPr lang="ko-KR" altLang="en-US" b="1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온라인 커뮤니케이션의 세계인 웹</a:t>
            </a:r>
            <a:r>
              <a:rPr lang="en-US" altLang="ko-KR" dirty="0" smtClean="0"/>
              <a:t>(Web)</a:t>
            </a:r>
            <a:r>
              <a:rPr lang="ko-KR" altLang="en-US" dirty="0" smtClean="0"/>
              <a:t>에 </a:t>
            </a:r>
            <a:endParaRPr lang="en-US" altLang="ko-KR" dirty="0" smtClean="0"/>
          </a:p>
          <a:p>
            <a:r>
              <a:rPr lang="ko-KR" altLang="en-US" dirty="0" smtClean="0"/>
              <a:t>불어온 참여의 혁명은 웹</a:t>
            </a:r>
            <a:r>
              <a:rPr lang="en-US" altLang="ko-KR" dirty="0" smtClean="0"/>
              <a:t>2.0 </a:t>
            </a:r>
            <a:r>
              <a:rPr lang="ko-KR" altLang="en-US" dirty="0" smtClean="0"/>
              <a:t>이라는 </a:t>
            </a:r>
            <a:endParaRPr lang="en-US" altLang="ko-KR" dirty="0" smtClean="0"/>
          </a:p>
          <a:p>
            <a:r>
              <a:rPr lang="ko-KR" altLang="en-US" dirty="0" smtClean="0"/>
              <a:t>커다란 변화를 만들어냈다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혹자는 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을 전형적인 마케팅 용어에 </a:t>
            </a:r>
            <a:endParaRPr lang="en-US" altLang="ko-KR" dirty="0" smtClean="0"/>
          </a:p>
          <a:p>
            <a:r>
              <a:rPr lang="ko-KR" altLang="en-US" dirty="0" smtClean="0"/>
              <a:t>지나지 않는다고 하지만 </a:t>
            </a:r>
            <a:endParaRPr lang="en-US" altLang="ko-KR" dirty="0" smtClean="0"/>
          </a:p>
          <a:p>
            <a:r>
              <a:rPr lang="ko-KR" altLang="en-US" dirty="0" smtClean="0"/>
              <a:t>설령 </a:t>
            </a:r>
            <a:r>
              <a:rPr lang="en-US" altLang="ko-KR" dirty="0" smtClean="0"/>
              <a:t>'</a:t>
            </a:r>
            <a:r>
              <a:rPr lang="ko-KR" altLang="en-US" dirty="0" smtClean="0"/>
              <a:t>웹</a:t>
            </a:r>
            <a:r>
              <a:rPr lang="en-US" altLang="ko-KR" dirty="0" smtClean="0"/>
              <a:t>2.0'</a:t>
            </a:r>
            <a:r>
              <a:rPr lang="ko-KR" altLang="en-US" dirty="0" smtClean="0"/>
              <a:t>이라는 용어가 그런 의도로 만들어졌거나 </a:t>
            </a:r>
            <a:endParaRPr lang="en-US" altLang="ko-KR" dirty="0" smtClean="0"/>
          </a:p>
          <a:p>
            <a:r>
              <a:rPr lang="ko-KR" altLang="en-US" dirty="0" smtClean="0"/>
              <a:t>이용되고 있다고 해도 </a:t>
            </a:r>
            <a:endParaRPr lang="en-US" altLang="ko-KR" dirty="0" smtClean="0"/>
          </a:p>
          <a:p>
            <a:r>
              <a:rPr lang="ko-KR" altLang="en-US" dirty="0" smtClean="0"/>
              <a:t>거기에 담겨 있는 본질만 짚어낼 수 있다면 </a:t>
            </a:r>
            <a:endParaRPr lang="en-US" altLang="ko-KR" dirty="0" smtClean="0"/>
          </a:p>
          <a:p>
            <a:r>
              <a:rPr lang="ko-KR" altLang="en-US" dirty="0" smtClean="0"/>
              <a:t>충분히 가치가 있는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달을 가리키는 손가락이 휘었다고 해서 </a:t>
            </a:r>
            <a:endParaRPr lang="en-US" altLang="ko-KR" dirty="0" smtClean="0"/>
          </a:p>
          <a:p>
            <a:r>
              <a:rPr lang="ko-KR" altLang="en-US" dirty="0" smtClean="0"/>
              <a:t>달이 쓸모 없는 것은 아니지 않은가</a:t>
            </a:r>
            <a:r>
              <a:rPr lang="en-US" altLang="ko-KR" dirty="0" smtClean="0"/>
              <a:t>?)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지식코치 </a:t>
            </a:r>
            <a:r>
              <a:rPr lang="ko-KR" altLang="en-US" b="1" dirty="0" err="1" smtClean="0">
                <a:solidFill>
                  <a:srgbClr val="FF0000"/>
                </a:solidFill>
                <a:hlinkClick r:id="rId2" action="ppaction://hlinkfile" tooltip="지식코치 다니엘심's View. 내면의 진짜와 만나는 울림있는 지식의 힘"/>
              </a:rPr>
              <a:t>다니엘심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웹</a:t>
            </a:r>
            <a:r>
              <a:rPr lang="en-US" altLang="ko-KR" dirty="0" smtClean="0"/>
              <a:t>2.0</a:t>
            </a:r>
            <a:r>
              <a:rPr lang="ko-KR" altLang="en-US" dirty="0" smtClean="0"/>
              <a:t>의 의미는 여러가지 관점으로 </a:t>
            </a:r>
            <a:endParaRPr lang="en-US" altLang="ko-KR" dirty="0" smtClean="0"/>
          </a:p>
          <a:p>
            <a:r>
              <a:rPr lang="ko-KR" altLang="en-US" dirty="0" smtClean="0"/>
              <a:t>정의될 수 있지만 </a:t>
            </a:r>
            <a:endParaRPr lang="en-US" altLang="ko-KR" dirty="0" smtClean="0"/>
          </a:p>
          <a:p>
            <a:r>
              <a:rPr lang="ko-KR" altLang="en-US" dirty="0" smtClean="0"/>
              <a:t>패러다임의 차원에서 정의하자면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> '</a:t>
            </a:r>
            <a:r>
              <a:rPr lang="ko-KR" altLang="en-US" dirty="0" smtClean="0"/>
              <a:t>각각의 수많은 개인들이 </a:t>
            </a:r>
            <a:endParaRPr lang="en-US" altLang="ko-KR" dirty="0" smtClean="0"/>
          </a:p>
          <a:p>
            <a:r>
              <a:rPr lang="ko-KR" altLang="en-US" dirty="0" smtClean="0"/>
              <a:t>온라인 커뮤니케이션에서 </a:t>
            </a:r>
            <a:endParaRPr lang="en-US" altLang="ko-KR" dirty="0" smtClean="0"/>
          </a:p>
          <a:p>
            <a:r>
              <a:rPr lang="ko-KR" altLang="en-US" dirty="0" smtClean="0"/>
              <a:t>다양한 형태의 참여를 가능하게 만드는 </a:t>
            </a:r>
            <a:endParaRPr lang="en-US" altLang="ko-KR" dirty="0" smtClean="0"/>
          </a:p>
          <a:p>
            <a:r>
              <a:rPr lang="ko-KR" altLang="en-US" dirty="0" smtClean="0"/>
              <a:t>플랫폼의 제공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이라고 할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집단지성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이 플랫폼 위에 참여라는 통로를 타고 </a:t>
            </a:r>
            <a:endParaRPr lang="en-US" altLang="ko-KR" dirty="0" smtClean="0"/>
          </a:p>
          <a:p>
            <a:r>
              <a:rPr lang="ko-KR" altLang="en-US" dirty="0" smtClean="0"/>
              <a:t>흘러간 개인의 지혜는 </a:t>
            </a:r>
            <a:endParaRPr lang="en-US" altLang="ko-KR" dirty="0" smtClean="0"/>
          </a:p>
          <a:p>
            <a:r>
              <a:rPr lang="en-US" altLang="ko-KR" dirty="0" smtClean="0"/>
              <a:t>UCC</a:t>
            </a:r>
            <a:r>
              <a:rPr lang="ko-KR" altLang="en-US" dirty="0" smtClean="0"/>
              <a:t>라는 새로운 </a:t>
            </a:r>
            <a:endParaRPr lang="en-US" altLang="ko-KR" dirty="0" smtClean="0"/>
          </a:p>
          <a:p>
            <a:r>
              <a:rPr lang="ko-KR" altLang="en-US" dirty="0" err="1" smtClean="0"/>
              <a:t>컨텐츠의</a:t>
            </a:r>
            <a:r>
              <a:rPr lang="ko-KR" altLang="en-US" dirty="0" smtClean="0"/>
              <a:t> 흐름을 만들어냈고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다수의 개인이 협력한 </a:t>
            </a:r>
            <a:r>
              <a:rPr lang="en-US" altLang="ko-KR" dirty="0" smtClean="0"/>
              <a:t>'</a:t>
            </a:r>
            <a:r>
              <a:rPr lang="ko-KR" altLang="en-US" dirty="0" smtClean="0"/>
              <a:t>집단지성</a:t>
            </a:r>
            <a:r>
              <a:rPr lang="en-US" altLang="ko-KR" dirty="0" smtClean="0"/>
              <a:t>'</a:t>
            </a:r>
            <a:r>
              <a:rPr lang="ko-KR" altLang="en-US" dirty="0" smtClean="0"/>
              <a:t>을 통해 </a:t>
            </a:r>
            <a:endParaRPr lang="en-US" altLang="ko-KR" dirty="0" smtClean="0"/>
          </a:p>
          <a:p>
            <a:r>
              <a:rPr lang="ko-KR" altLang="en-US" dirty="0" smtClean="0"/>
              <a:t>소수 전문가의 지성을 </a:t>
            </a:r>
            <a:endParaRPr lang="en-US" altLang="ko-KR" dirty="0" smtClean="0"/>
          </a:p>
          <a:p>
            <a:r>
              <a:rPr lang="ko-KR" altLang="en-US" dirty="0" smtClean="0"/>
              <a:t>능가하는 놀라운 결과물까지 </a:t>
            </a:r>
            <a:endParaRPr lang="en-US" altLang="ko-KR" dirty="0" smtClean="0"/>
          </a:p>
          <a:p>
            <a:r>
              <a:rPr lang="ko-KR" altLang="en-US" dirty="0" smtClean="0"/>
              <a:t>만들어 내게 되었다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예</a:t>
            </a:r>
            <a:r>
              <a:rPr lang="en-US" altLang="ko-KR" dirty="0" smtClean="0"/>
              <a:t>. </a:t>
            </a:r>
            <a:r>
              <a:rPr lang="ko-KR" altLang="en-US" dirty="0" err="1" smtClean="0">
                <a:hlinkClick r:id="rId2"/>
              </a:rPr>
              <a:t>위키피디아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열정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열정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열정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267</TotalTime>
  <Words>9839</Words>
  <Application>Microsoft Office PowerPoint</Application>
  <PresentationFormat>화면 슬라이드 쇼(4:3)</PresentationFormat>
  <Paragraphs>2037</Paragraphs>
  <Slides>285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285</vt:i4>
      </vt:variant>
    </vt:vector>
  </HeadingPairs>
  <TitlesOfParts>
    <vt:vector size="286" baseType="lpstr">
      <vt:lpstr>열정</vt:lpstr>
      <vt:lpstr>지식학습경영코칭 실천질문서 만들기 벤치마킹&amp;업그레이딩</vt:lpstr>
      <vt:lpstr>학습코칭 벤치마킹 종합토대</vt:lpstr>
      <vt:lpstr>http://www.emh.co.kr/index.pl 이명헌 경영스쿨</vt:lpstr>
      <vt:lpstr>이명헌 경영스쿨</vt:lpstr>
      <vt:lpstr>피터 드러커 시간관리 http://search.aol.com/aol/search?v_t=comsearch50ct7&amp;q=%ED%94%BC%ED%84%B0+%EB%93%9C%EB%9F%AC%EC%BB%A4+%EC%8B%9C%EA%B0%84%EA%B4%80%EB%A6%AC&amp;s_it=topsearchbox.search&amp;page=2&amp;oreq=953a123f526a4f17b96d1096ec8e36d4</vt:lpstr>
      <vt:lpstr>http://danielview.com/  지식코치 다니엘심</vt:lpstr>
      <vt:lpstr>투머로우</vt:lpstr>
      <vt:lpstr>지식코치 다니엘심</vt:lpstr>
      <vt:lpstr>자각의 차이 &lt;&lt; 다른 행동</vt:lpstr>
      <vt:lpstr>자각의 크기</vt:lpstr>
      <vt:lpstr>지식코치 다니엘심</vt:lpstr>
      <vt:lpstr>진정한 변화를 진정한 자각  </vt:lpstr>
      <vt:lpstr>지식코치 다니엘심</vt:lpstr>
      <vt:lpstr>自覺</vt:lpstr>
      <vt:lpstr>지식코치 다니엘심</vt:lpstr>
      <vt:lpstr>코칭 관계</vt:lpstr>
      <vt:lpstr>강력한 질문  후원환경</vt:lpstr>
      <vt:lpstr>지식코치 다니엘심</vt:lpstr>
      <vt:lpstr>자각 3 질문</vt:lpstr>
      <vt:lpstr>퍼올리는  펌프파트너</vt:lpstr>
      <vt:lpstr>http://danielview.com/notice/48 지식코치 다니엘심  </vt:lpstr>
      <vt:lpstr>토끼의 간?</vt:lpstr>
      <vt:lpstr>지식코치 다니엘심</vt:lpstr>
      <vt:lpstr>삶 누리기</vt:lpstr>
      <vt:lpstr>real wants &lt;&lt;&lt; real self</vt:lpstr>
      <vt:lpstr>코치 바퀴가 4개 달린 마차</vt:lpstr>
      <vt:lpstr>구관이 명관</vt:lpstr>
      <vt:lpstr>의지 바이(유니)싸이크링</vt:lpstr>
      <vt:lpstr>실천능력찾기?</vt:lpstr>
      <vt:lpstr>빛주기 씨알트기</vt:lpstr>
      <vt:lpstr>존재발전에 대한 앎</vt:lpstr>
      <vt:lpstr>존재가치 잠재력 시스템 구축</vt:lpstr>
      <vt:lpstr>라이프 코칭과 비즈니스 코칭</vt:lpstr>
      <vt:lpstr>통합적인 관점</vt:lpstr>
      <vt:lpstr>컨설팅</vt:lpstr>
      <vt:lpstr>목표 인도</vt:lpstr>
      <vt:lpstr>지식코치 다니엘심</vt:lpstr>
      <vt:lpstr>코칭의  진정한 본질</vt:lpstr>
      <vt:lpstr>지식코치 다니엘심</vt:lpstr>
      <vt:lpstr>방향전환 기회 부여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코치 바퀴가 4개 달린 마차</vt:lpstr>
      <vt:lpstr>지식코치 다니엘심</vt:lpstr>
      <vt:lpstr>지식코치 다니엘심</vt:lpstr>
      <vt:lpstr>지식코치 다니엘심</vt:lpstr>
      <vt:lpstr>코치 바퀴가 4개 달린 마차</vt:lpstr>
      <vt:lpstr>코치 바퀴가 4개 달린 마차</vt:lpstr>
      <vt:lpstr>코치 바퀴가 4개 달린 마차</vt:lpstr>
      <vt:lpstr>코치 바퀴가 4개 달린 마차</vt:lpstr>
      <vt:lpstr>지식코치 다니엘심</vt:lpstr>
      <vt:lpstr>모든 변화의 근본적인 뿌리 – 깨끗한 자각 지식코치 다니엘심</vt:lpstr>
      <vt:lpstr>모든 변화의 근본적인 뿌리 – 깨끗한 자각</vt:lpstr>
      <vt:lpstr>변화 성장 </vt:lpstr>
      <vt:lpstr>변화와 성장 경험하기</vt:lpstr>
      <vt:lpstr>우주 자연 그대로 벤치마킹</vt:lpstr>
      <vt:lpstr>완전한 책임을 주는 도구 – 코칭</vt:lpstr>
      <vt:lpstr>자각 한계극복</vt:lpstr>
      <vt:lpstr>코칭 3가지 핵심 기본 전제</vt:lpstr>
      <vt:lpstr>깨끗한 자각</vt:lpstr>
      <vt:lpstr>돕는 파트너</vt:lpstr>
      <vt:lpstr>지식코치 다니엘심</vt:lpstr>
      <vt:lpstr>지식코치 다니엘심</vt:lpstr>
      <vt:lpstr>아날로그 코칭  디지털 코칭</vt:lpstr>
      <vt:lpstr>지식코치 다니엘심</vt:lpstr>
      <vt:lpstr> 질문의 힘을 좌우하는 유일한 기준  </vt:lpstr>
      <vt:lpstr>깨끗한 질문(Clean Question) vs. 깔끔한 질문(Smart Question)</vt:lpstr>
      <vt:lpstr>깨끗한 질문(Clean Question) vs. 깔끔한 질문(Smart Question)</vt:lpstr>
      <vt:lpstr>지식코치 다니엘심</vt:lpstr>
      <vt:lpstr>지식코치 다니엘심</vt:lpstr>
      <vt:lpstr>질문의 구분</vt:lpstr>
      <vt:lpstr>지식코치 다니엘심</vt:lpstr>
      <vt:lpstr>'깔끔하게 실패한 코칭'</vt:lpstr>
      <vt:lpstr>지식코치 다니엘심</vt:lpstr>
      <vt:lpstr>파문</vt:lpstr>
      <vt:lpstr>지식코치 다니엘심</vt:lpstr>
      <vt:lpstr>유익이 되는 대화</vt:lpstr>
      <vt:lpstr>지식코치 다니엘심</vt:lpstr>
      <vt:lpstr>지식코치 다니엘심</vt:lpstr>
      <vt:lpstr>좋은 목표?</vt:lpstr>
      <vt:lpstr>지식코치 다니엘심</vt:lpstr>
      <vt:lpstr>지식코치 다니엘심</vt:lpstr>
      <vt:lpstr>불확정성의 원리&gt;가 보여주는 코칭의 전제</vt:lpstr>
      <vt:lpstr>정의</vt:lpstr>
      <vt:lpstr>개념 담기</vt:lpstr>
      <vt:lpstr>슬라이드 89</vt:lpstr>
      <vt:lpstr>슬라이드 90</vt:lpstr>
      <vt:lpstr>슬라이드 91</vt:lpstr>
      <vt:lpstr>슬라이드 92</vt:lpstr>
      <vt:lpstr>지식코치 다니엘심</vt:lpstr>
      <vt:lpstr>지식코치 다니엘심</vt:lpstr>
      <vt:lpstr>불확정에서 예상</vt:lpstr>
      <vt:lpstr>삶의 지도를 바꾸는 새로운 변화의 물결 - 웹2.0과 코칭</vt:lpstr>
      <vt:lpstr>지식코치 다니엘심</vt:lpstr>
      <vt:lpstr>지식코치 다니엘심</vt:lpstr>
      <vt:lpstr>집단지성</vt:lpstr>
      <vt:lpstr>지식코치 다니엘심</vt:lpstr>
      <vt:lpstr>지식코치 다니엘심</vt:lpstr>
      <vt:lpstr>플랫폼 구축</vt:lpstr>
      <vt:lpstr>패러다임 변화</vt:lpstr>
      <vt:lpstr>지식코치 다니엘심</vt:lpstr>
      <vt:lpstr>주인공 시대</vt:lpstr>
      <vt:lpstr>지식코치 다니엘심</vt:lpstr>
      <vt:lpstr>지식코치 다니엘심</vt:lpstr>
      <vt:lpstr>영역의 변화</vt:lpstr>
      <vt:lpstr>지식코치 다니엘심</vt:lpstr>
      <vt:lpstr>임계점 주도성</vt:lpstr>
      <vt:lpstr>웹2.0 코칭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새로운 인식을 통해 삶에 에너지를 불어넣는 매일 코칭 질문</vt:lpstr>
      <vt:lpstr>질문=에너지창조</vt:lpstr>
      <vt:lpstr>지식코치 다니엘심</vt:lpstr>
      <vt:lpstr>하루 중에 </vt:lpstr>
      <vt:lpstr>하루를  맺으며</vt:lpstr>
      <vt:lpstr>나의 롤 모델은 누구인가?</vt:lpstr>
      <vt:lpstr>지식코치 다니엘심</vt:lpstr>
      <vt:lpstr>롤 모델</vt:lpstr>
      <vt:lpstr>지식코치 다니엘심</vt:lpstr>
      <vt:lpstr>나는 '어제의 열매'를 '오늘의 씨앗'으로 심었는가?</vt:lpstr>
      <vt:lpstr>배움의 열매</vt:lpstr>
      <vt:lpstr>질문을 낳는 질문</vt:lpstr>
      <vt:lpstr>단 하나의 진짜 질문은?</vt:lpstr>
      <vt:lpstr>지난 1년의 삶이 한 편의 영화라면 그 영화의 제목은 무엇입니까?</vt:lpstr>
      <vt:lpstr>영화</vt:lpstr>
      <vt:lpstr>영화</vt:lpstr>
      <vt:lpstr>영화의 제목</vt:lpstr>
      <vt:lpstr>[코칭질문] 변화를 위한 Core Question - 나는 무엇을 유지하려고 하는가?</vt:lpstr>
      <vt:lpstr>4가지 유형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[좋은 질문을 넘어 위대한 질문으로 - 1편] 진짜 내가 원하는 것은 무엇인가?</vt:lpstr>
      <vt:lpstr>지식코치 다니엘심</vt:lpstr>
      <vt:lpstr>지식코치 다니엘심</vt:lpstr>
      <vt:lpstr>지식코치 다니엘심</vt:lpstr>
      <vt:lpstr>지식코치 다니엘심</vt:lpstr>
      <vt:lpstr>[좋은 질문을 넘어 위대한 질문으로 - 2편] 지금 나의 관심은 어디에 사용되고 있는가?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[좋은 질문을 넘어 위대한 질문으로 - 3편] 지금 나는 옳은 일을 하고 있는가?</vt:lpstr>
      <vt:lpstr>지식코치 다니엘심</vt:lpstr>
      <vt:lpstr>지식코치 다니엘심</vt:lpstr>
      <vt:lpstr>지식코치 다니엘심</vt:lpstr>
      <vt:lpstr>지식코치 다니엘심</vt:lpstr>
      <vt:lpstr> WCCF 코칭멤버십 InnerCircle_the.CORE "가슴 뛰는 삶을 살 준비가 되셨습니까?" </vt:lpstr>
      <vt:lpstr>슬라이드 170</vt:lpstr>
      <vt:lpstr>지식코치 다니엘심</vt:lpstr>
      <vt:lpstr>지식코치 다니엘심</vt:lpstr>
      <vt:lpstr>지식코치 다니엘심</vt:lpstr>
      <vt:lpstr>경영과 시스템 사고, 그리고 비즈니스 코칭 - 한 점을 향한 화두</vt:lpstr>
      <vt:lpstr>지식코치 다니엘심</vt:lpstr>
      <vt:lpstr>지식코치 다니엘심</vt:lpstr>
      <vt:lpstr>지식코치 다니엘심</vt:lpstr>
      <vt:lpstr>지식코치 다니엘심</vt:lpstr>
      <vt:lpstr>시간에 대한 현실을 직시하기 (Know Thy Time) - 피터드러커의 4가지 핵심 질문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강점을 방해하는 장애물 vs. 약점</vt:lpstr>
      <vt:lpstr>지식코치 다니엘심</vt:lpstr>
      <vt:lpstr>지식코치 다니엘심</vt:lpstr>
      <vt:lpstr>지식코치 다니엘심</vt:lpstr>
      <vt:lpstr>장애물</vt:lpstr>
      <vt:lpstr>지식코치 다니엘심</vt:lpstr>
      <vt:lpstr>지식코치 다니엘심</vt:lpstr>
      <vt:lpstr>‘습관 만들기’ 정복하기 어려운 요새인가?</vt:lpstr>
      <vt:lpstr>지식코치 다니엘심</vt:lpstr>
      <vt:lpstr>습관</vt:lpstr>
      <vt:lpstr>지식코치 다니엘심</vt:lpstr>
      <vt:lpstr>습관</vt:lpstr>
      <vt:lpstr>지식코치 다니엘심</vt:lpstr>
      <vt:lpstr>지식코치 다니엘심</vt:lpstr>
      <vt:lpstr>지식코치 다니엘심</vt:lpstr>
      <vt:lpstr>독서 습관</vt:lpstr>
      <vt:lpstr>습관</vt:lpstr>
      <vt:lpstr>습관</vt:lpstr>
      <vt:lpstr>습관</vt:lpstr>
      <vt:lpstr>누구의 꿈을 위해 사는가?</vt:lpstr>
      <vt:lpstr>지식코치 다니엘심</vt:lpstr>
      <vt:lpstr>지식코치 다니엘심</vt:lpstr>
      <vt:lpstr>자신만의 글쓰기를 위한 질문들</vt:lpstr>
      <vt:lpstr>자신만의 글쓰기를 위한 질문들</vt:lpstr>
      <vt:lpstr>지식코치 다니엘심</vt:lpstr>
      <vt:lpstr>지식코치 다니엘심</vt:lpstr>
      <vt:lpstr>100:0 의 명료함</vt:lpstr>
      <vt:lpstr>지식코치 다니엘심</vt:lpstr>
      <vt:lpstr>지식코치 다니엘심</vt:lpstr>
      <vt:lpstr>지식코치 다니엘심</vt:lpstr>
      <vt:lpstr>지식코치 다니엘심</vt:lpstr>
      <vt:lpstr>정말로 하고 싶은 일을 하고 있는가?</vt:lpstr>
      <vt:lpstr>달리지 않는 차는 방향을 바꿀 수 없다</vt:lpstr>
      <vt:lpstr>달리지 않는 차는 방향을 바꿀 수 없다</vt:lpstr>
      <vt:lpstr>어디에 불을 붙일 것인가?</vt:lpstr>
      <vt:lpstr>어디에 불을 붙일 것인가?</vt:lpstr>
      <vt:lpstr>어디에 불을 붙일 것인가?</vt:lpstr>
      <vt:lpstr>Game Over? Game Restart!</vt:lpstr>
      <vt:lpstr>지식코치 다니엘심</vt:lpstr>
      <vt:lpstr>나에게 환경은 무엇인가?</vt:lpstr>
      <vt:lpstr>당신의 삶에서 매일 던지고 싶은 최고의 질문은 무엇인가?</vt:lpstr>
      <vt:lpstr>나는 &lt;지구&gt;라는 별의 우주인이다</vt:lpstr>
      <vt:lpstr>내 관심은 어디에 있나? 나는 무엇 때문에 행복한가?</vt:lpstr>
      <vt:lpstr>지식코치 다니엘심</vt:lpstr>
      <vt:lpstr>지식코치 다니엘심</vt:lpstr>
      <vt:lpstr>하나로 만들려 하지 말고, 하나인 것을 보라</vt:lpstr>
      <vt:lpstr>&lt;진짜로 원하는 것&gt;과 &lt;진짜 내가 원하는 것&gt;의 차이</vt:lpstr>
      <vt:lpstr>&lt;성공&gt;보다 중요한 &lt;성공을 다룰 지혜&gt;</vt:lpstr>
      <vt:lpstr>지식코치 다니엘심</vt:lpstr>
      <vt:lpstr>당연함? 감사함!</vt:lpstr>
      <vt:lpstr>지식코치 다니엘심</vt:lpstr>
      <vt:lpstr>지식코치 다니엘심</vt:lpstr>
      <vt:lpstr>허상은 이용하는 차원에서만 실상이다</vt:lpstr>
      <vt:lpstr>지식코치 다니엘심</vt:lpstr>
      <vt:lpstr>사랑할 기회, 감사할 기회</vt:lpstr>
      <vt:lpstr>지식코치 다니엘심</vt:lpstr>
      <vt:lpstr>장애물 새롭게 바라보기</vt:lpstr>
      <vt:lpstr>슬라이드 244</vt:lpstr>
      <vt:lpstr>세 번 질문하기</vt:lpstr>
      <vt:lpstr>슬라이드 246</vt:lpstr>
      <vt:lpstr>한 점에서부터 우주를 향해</vt:lpstr>
      <vt:lpstr>자연의 자연스러움, 사람의 사람스러움</vt:lpstr>
      <vt:lpstr>슬라이드 249</vt:lpstr>
      <vt:lpstr>자유를 선택하는 자유</vt:lpstr>
      <vt:lpstr>전혀 새롭지 않은 단어들로 가득찬 주요뉴스들.. 과연 새로운 소식일까?</vt:lpstr>
      <vt:lpstr>지식코치 다니엘심</vt:lpstr>
      <vt:lpstr>지식코치 다니엘심</vt:lpstr>
      <vt:lpstr>과거는 현재와 연결되어있는 뿌리</vt:lpstr>
      <vt:lpstr>지식코치 다니엘심</vt:lpstr>
      <vt:lpstr>지식코치 다니엘심</vt:lpstr>
      <vt:lpstr>어떤 상황이 더 즐길 수 있는 상황이라고 생각합니까?</vt:lpstr>
      <vt:lpstr>슬라이드 258</vt:lpstr>
      <vt:lpstr>지식코치 다니엘심</vt:lpstr>
      <vt:lpstr>지식코치 다니엘심</vt:lpstr>
      <vt:lpstr>'머피의 법칙'의 법칙</vt:lpstr>
      <vt:lpstr>'머피의 법칙'의 법칙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마음으로 세상을 바라보고, 세상에서 마음을 바라보는 창을 열며..</vt:lpstr>
      <vt:lpstr>[지식코치 다니엘심's 소통 칼럼1] 경청에 대한 동상이몽 - "난 잘 듣고 있다구요!"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스스로를 가두는 잘못된표현 '~ 라고 생각하는 것은 저 뿐인가요?'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지식코치 다니엘심</vt:lpstr>
      <vt:lpstr>코칭 링크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신독학습코칭 실천질문서</dc:title>
  <dc:creator>SEC</dc:creator>
  <cp:lastModifiedBy>SEC</cp:lastModifiedBy>
  <cp:revision>135</cp:revision>
  <dcterms:created xsi:type="dcterms:W3CDTF">2011-09-26T04:52:44Z</dcterms:created>
  <dcterms:modified xsi:type="dcterms:W3CDTF">2011-09-28T07:38:12Z</dcterms:modified>
</cp:coreProperties>
</file>